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6"/>
  </p:notesMasterIdLst>
  <p:sldIdLst>
    <p:sldId id="275" r:id="rId2"/>
    <p:sldId id="256" r:id="rId3"/>
    <p:sldId id="277" r:id="rId4"/>
    <p:sldId id="274" r:id="rId5"/>
    <p:sldId id="278" r:id="rId6"/>
    <p:sldId id="312" r:id="rId7"/>
    <p:sldId id="276" r:id="rId8"/>
    <p:sldId id="279" r:id="rId9"/>
    <p:sldId id="313" r:id="rId10"/>
    <p:sldId id="265" r:id="rId11"/>
    <p:sldId id="257" r:id="rId12"/>
    <p:sldId id="261" r:id="rId13"/>
    <p:sldId id="280" r:id="rId14"/>
    <p:sldId id="271" r:id="rId15"/>
    <p:sldId id="258" r:id="rId16"/>
    <p:sldId id="262" r:id="rId17"/>
    <p:sldId id="281" r:id="rId18"/>
    <p:sldId id="272" r:id="rId19"/>
    <p:sldId id="259" r:id="rId20"/>
    <p:sldId id="263" r:id="rId21"/>
    <p:sldId id="282" r:id="rId22"/>
    <p:sldId id="273" r:id="rId23"/>
    <p:sldId id="260" r:id="rId24"/>
    <p:sldId id="264" r:id="rId25"/>
    <p:sldId id="283" r:id="rId26"/>
    <p:sldId id="269" r:id="rId27"/>
    <p:sldId id="270" r:id="rId28"/>
    <p:sldId id="284" r:id="rId29"/>
    <p:sldId id="314" r:id="rId30"/>
    <p:sldId id="285" r:id="rId31"/>
    <p:sldId id="289" r:id="rId32"/>
    <p:sldId id="286" r:id="rId33"/>
    <p:sldId id="290" r:id="rId34"/>
    <p:sldId id="287" r:id="rId35"/>
    <p:sldId id="291" r:id="rId36"/>
    <p:sldId id="288" r:id="rId37"/>
    <p:sldId id="292" r:id="rId38"/>
    <p:sldId id="293" r:id="rId39"/>
    <p:sldId id="315" r:id="rId40"/>
    <p:sldId id="294" r:id="rId41"/>
    <p:sldId id="301"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8BA"/>
    <a:srgbClr val="7030A0"/>
    <a:srgbClr val="C198E0"/>
    <a:srgbClr val="5B9BD5"/>
    <a:srgbClr val="37A76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0037" autoAdjust="0"/>
  </p:normalViewPr>
  <p:slideViewPr>
    <p:cSldViewPr snapToGrid="0" showGuides="1">
      <p:cViewPr varScale="1">
        <p:scale>
          <a:sx n="74" d="100"/>
          <a:sy n="74" d="100"/>
        </p:scale>
        <p:origin x="883" y="77"/>
      </p:cViewPr>
      <p:guideLst>
        <p:guide orient="horz" pos="2160"/>
        <p:guide pos="3816"/>
      </p:guideLst>
    </p:cSldViewPr>
  </p:slideViewPr>
  <p:notesTextViewPr>
    <p:cViewPr>
      <p:scale>
        <a:sx n="1" d="1"/>
        <a:sy n="1" d="1"/>
      </p:scale>
      <p:origin x="0" y="0"/>
    </p:cViewPr>
  </p:notesTextViewPr>
  <p:sorterViewPr>
    <p:cViewPr>
      <p:scale>
        <a:sx n="200" d="100"/>
        <a:sy n="200" d="100"/>
      </p:scale>
      <p:origin x="0" y="-4194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STRENGTHS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3363788499883434E-2"/>
          <c:y val="0.14718253968253969"/>
          <c:w val="0.88497480138718543"/>
          <c:h val="0.69330052493438321"/>
        </c:manualLayout>
      </c:layout>
      <c:scatterChart>
        <c:scatterStyle val="lineMarker"/>
        <c:varyColors val="0"/>
        <c:ser>
          <c:idx val="0"/>
          <c:order val="0"/>
          <c:tx>
            <c:strRef>
              <c:f>Sheet1!$B$1</c:f>
              <c:strCache>
                <c:ptCount val="1"/>
                <c:pt idx="0">
                  <c:v>Feasibility</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dPt>
            <c:idx val="0"/>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0-4D36-49AF-BF88-39835705ECFD}"/>
              </c:ext>
            </c:extLst>
          </c:dPt>
          <c:dPt>
            <c:idx val="1"/>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1-4D36-49AF-BF88-39835705ECFD}"/>
              </c:ext>
            </c:extLst>
          </c:dPt>
          <c:dPt>
            <c:idx val="2"/>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2-4D36-49AF-BF88-39835705ECFD}"/>
              </c:ext>
            </c:extLst>
          </c:dPt>
          <c:dPt>
            <c:idx val="3"/>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3-4D36-49AF-BF88-39835705ECFD}"/>
              </c:ext>
            </c:extLst>
          </c:dPt>
          <c:dLbls>
            <c:dLbl>
              <c:idx val="0"/>
              <c:layout>
                <c:manualLayout>
                  <c:x val="-0.1388888888888889"/>
                  <c:y val="0.10835590748072531"/>
                </c:manualLayout>
              </c:layout>
              <c:tx>
                <c:rich>
                  <a:bodyPr/>
                  <a:lstStyle/>
                  <a:p>
                    <a:fld id="{ED8DBDBC-7EC2-4856-8D6B-27109BA2C0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D36-49AF-BF88-39835705ECFD}"/>
                </c:ext>
              </c:extLst>
            </c:dLbl>
            <c:dLbl>
              <c:idx val="1"/>
              <c:layout>
                <c:manualLayout>
                  <c:x val="-0.23076923076923078"/>
                  <c:y val="-7.0848093352781902E-2"/>
                </c:manualLayout>
              </c:layout>
              <c:tx>
                <c:rich>
                  <a:bodyPr/>
                  <a:lstStyle/>
                  <a:p>
                    <a:fld id="{5EDFD9C0-35E7-42C2-8229-B2DE00F55F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D36-49AF-BF88-39835705ECFD}"/>
                </c:ext>
              </c:extLst>
            </c:dLbl>
            <c:dLbl>
              <c:idx val="2"/>
              <c:layout>
                <c:manualLayout>
                  <c:x val="-0.22435897435897437"/>
                  <c:y val="2.5005209418628958E-2"/>
                </c:manualLayout>
              </c:layout>
              <c:tx>
                <c:rich>
                  <a:bodyPr/>
                  <a:lstStyle/>
                  <a:p>
                    <a:fld id="{C88F2BDF-26D2-4539-9239-02573E96A1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D36-49AF-BF88-39835705ECFD}"/>
                </c:ext>
              </c:extLst>
            </c:dLbl>
            <c:dLbl>
              <c:idx val="3"/>
              <c:layout>
                <c:manualLayout>
                  <c:x val="-4.4871794871794872E-2"/>
                  <c:y val="-0.31256511773286105"/>
                </c:manualLayout>
              </c:layout>
              <c:tx>
                <c:rich>
                  <a:bodyPr/>
                  <a:lstStyle/>
                  <a:p>
                    <a:fld id="{EC91B275-AD69-4153-9D18-9BD4AB1BA4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D36-49AF-BF88-39835705ECFD}"/>
                </c:ext>
              </c:extLst>
            </c:dLbl>
            <c:dLbl>
              <c:idx val="4"/>
              <c:layout>
                <c:manualLayout>
                  <c:x val="-2.1367521367521406E-2"/>
                  <c:y val="-0.13752865180245885"/>
                </c:manualLayout>
              </c:layout>
              <c:tx>
                <c:rich>
                  <a:bodyPr/>
                  <a:lstStyle/>
                  <a:p>
                    <a:fld id="{82C0DCD8-AA4C-4DAE-9DEC-0803348F40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D36-49AF-BF88-39835705ECFD}"/>
                </c:ext>
              </c:extLst>
            </c:dLbl>
            <c:dLbl>
              <c:idx val="5"/>
              <c:layout>
                <c:manualLayout>
                  <c:x val="0.1324786324786324"/>
                  <c:y val="7.918316315899146E-2"/>
                </c:manualLayout>
              </c:layout>
              <c:tx>
                <c:rich>
                  <a:bodyPr/>
                  <a:lstStyle/>
                  <a:p>
                    <a:fld id="{2E79A684-D242-498E-BEBB-FC03B46DA7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D36-49AF-BF88-39835705ECFD}"/>
                </c:ext>
              </c:extLst>
            </c:dLbl>
            <c:dLbl>
              <c:idx val="6"/>
              <c:layout>
                <c:manualLayout>
                  <c:x val="5.5555555555555552E-2"/>
                  <c:y val="0"/>
                </c:manualLayout>
              </c:layout>
              <c:tx>
                <c:rich>
                  <a:bodyPr/>
                  <a:lstStyle/>
                  <a:p>
                    <a:fld id="{2A8AE14D-698C-4ED2-8AA5-FFD6166E3D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D36-49AF-BF88-39835705ECFD}"/>
                </c:ext>
              </c:extLst>
            </c:dLbl>
            <c:dLbl>
              <c:idx val="7"/>
              <c:layout>
                <c:manualLayout>
                  <c:x val="5.7692307692307696E-2"/>
                  <c:y val="0.16670139612419238"/>
                </c:manualLayout>
              </c:layout>
              <c:tx>
                <c:rich>
                  <a:bodyPr/>
                  <a:lstStyle/>
                  <a:p>
                    <a:fld id="{C064D8BB-4382-4C93-8E78-AA0B7E9830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D36-49AF-BF88-39835705ECFD}"/>
                </c:ext>
              </c:extLst>
            </c:dLbl>
            <c:dLbl>
              <c:idx val="8"/>
              <c:layout>
                <c:manualLayout>
                  <c:x val="0.1559829059829059"/>
                  <c:y val="0.10418837257762034"/>
                </c:manualLayout>
              </c:layout>
              <c:tx>
                <c:rich>
                  <a:bodyPr/>
                  <a:lstStyle/>
                  <a:p>
                    <a:fld id="{9C5E4E75-9350-4AB4-A8C8-6C159290D7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D36-49AF-BF88-39835705ECF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xVal>
            <c:numRef>
              <c:f>Sheet1!$A$2:$A$10</c:f>
              <c:numCache>
                <c:formatCode>General</c:formatCode>
                <c:ptCount val="9"/>
                <c:pt idx="0">
                  <c:v>29</c:v>
                </c:pt>
                <c:pt idx="1">
                  <c:v>23</c:v>
                </c:pt>
                <c:pt idx="2">
                  <c:v>27</c:v>
                </c:pt>
                <c:pt idx="3">
                  <c:v>46</c:v>
                </c:pt>
                <c:pt idx="4">
                  <c:v>26</c:v>
                </c:pt>
                <c:pt idx="5">
                  <c:v>45</c:v>
                </c:pt>
                <c:pt idx="6">
                  <c:v>49</c:v>
                </c:pt>
                <c:pt idx="7">
                  <c:v>30</c:v>
                </c:pt>
                <c:pt idx="8">
                  <c:v>40</c:v>
                </c:pt>
              </c:numCache>
            </c:numRef>
          </c:xVal>
          <c:yVal>
            <c:numRef>
              <c:f>Sheet1!$B$2:$B$10</c:f>
              <c:numCache>
                <c:formatCode>General</c:formatCode>
                <c:ptCount val="9"/>
                <c:pt idx="0">
                  <c:v>20</c:v>
                </c:pt>
                <c:pt idx="1">
                  <c:v>30</c:v>
                </c:pt>
                <c:pt idx="2">
                  <c:v>25</c:v>
                </c:pt>
                <c:pt idx="3">
                  <c:v>44</c:v>
                </c:pt>
                <c:pt idx="4">
                  <c:v>36</c:v>
                </c:pt>
                <c:pt idx="5">
                  <c:v>27</c:v>
                </c:pt>
                <c:pt idx="6">
                  <c:v>56</c:v>
                </c:pt>
                <c:pt idx="7">
                  <c:v>32</c:v>
                </c:pt>
                <c:pt idx="8">
                  <c:v>45</c:v>
                </c:pt>
              </c:numCache>
            </c:numRef>
          </c:yVal>
          <c:smooth val="0"/>
          <c:extLst>
            <c:ext xmlns:c15="http://schemas.microsoft.com/office/drawing/2012/chart" uri="{02D57815-91ED-43cb-92C2-25804820EDAC}">
              <c15:datalabelsRange>
                <c15:f>Sheet1!$C$2:$C$10</c15:f>
                <c15:dlblRangeCache>
                  <c:ptCount val="9"/>
                  <c:pt idx="0">
                    <c:v>Data prep, cleaning, and analysis activities</c:v>
                  </c:pt>
                  <c:pt idx="1">
                    <c:v>Survey process experience</c:v>
                  </c:pt>
                  <c:pt idx="2">
                    <c:v>Competent NEDARC staff</c:v>
                  </c:pt>
                  <c:pt idx="3">
                    <c:v>External experts</c:v>
                  </c:pt>
                  <c:pt idx="4">
                    <c:v>Custom software</c:v>
                  </c:pt>
                  <c:pt idx="5">
                    <c:v>Data monitoring of responses</c:v>
                  </c:pt>
                  <c:pt idx="6">
                    <c:v>Pre-survey collaborating with stakeholders</c:v>
                  </c:pt>
                  <c:pt idx="7">
                    <c:v>Individualized customer support</c:v>
                  </c:pt>
                  <c:pt idx="8">
                    <c:v>Resources for managers</c:v>
                  </c:pt>
                </c15:dlblRangeCache>
              </c15:datalabelsRange>
            </c:ext>
            <c:ext xmlns:c16="http://schemas.microsoft.com/office/drawing/2014/chart" uri="{C3380CC4-5D6E-409C-BE32-E72D297353CC}">
              <c16:uniqueId val="{00000009-4D36-49AF-BF88-39835705ECFD}"/>
            </c:ext>
          </c:extLst>
        </c:ser>
        <c:dLbls>
          <c:showLegendKey val="0"/>
          <c:showVal val="0"/>
          <c:showCatName val="0"/>
          <c:showSerName val="0"/>
          <c:showPercent val="0"/>
          <c:showBubbleSize val="0"/>
        </c:dLbls>
        <c:axId val="745478271"/>
        <c:axId val="745479103"/>
      </c:scatterChart>
      <c:valAx>
        <c:axId val="745478271"/>
        <c:scaling>
          <c:orientation val="minMax"/>
          <c:max val="100"/>
        </c:scaling>
        <c:delete val="0"/>
        <c:axPos val="b"/>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9103"/>
        <c:crosses val="autoZero"/>
        <c:crossBetween val="midCat"/>
      </c:valAx>
      <c:valAx>
        <c:axId val="745479103"/>
        <c:scaling>
          <c:orientation val="minMax"/>
          <c:max val="100"/>
          <c:min val="0"/>
        </c:scaling>
        <c:delete val="0"/>
        <c:axPos val="l"/>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8271"/>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WEAKNESSES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3363788499883434E-2"/>
          <c:y val="0.14718253968253969"/>
          <c:w val="0.88497480138718543"/>
          <c:h val="0.69330052493438321"/>
        </c:manualLayout>
      </c:layout>
      <c:scatterChart>
        <c:scatterStyle val="lineMarker"/>
        <c:varyColors val="0"/>
        <c:ser>
          <c:idx val="0"/>
          <c:order val="0"/>
          <c:tx>
            <c:strRef>
              <c:f>Sheet1!$B$1</c:f>
              <c:strCache>
                <c:ptCount val="1"/>
                <c:pt idx="0">
                  <c:v>Feasibility</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dPt>
            <c:idx val="0"/>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0-E34E-417C-8E0D-4BA400D13D0C}"/>
              </c:ext>
            </c:extLst>
          </c:dPt>
          <c:dPt>
            <c:idx val="1"/>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1-E34E-417C-8E0D-4BA400D13D0C}"/>
              </c:ext>
            </c:extLst>
          </c:dPt>
          <c:dPt>
            <c:idx val="2"/>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2-E34E-417C-8E0D-4BA400D13D0C}"/>
              </c:ext>
            </c:extLst>
          </c:dPt>
          <c:dPt>
            <c:idx val="3"/>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3-E34E-417C-8E0D-4BA400D13D0C}"/>
              </c:ext>
            </c:extLst>
          </c:dPt>
          <c:dLbls>
            <c:dLbl>
              <c:idx val="0"/>
              <c:layout>
                <c:manualLayout>
                  <c:x val="4.2735042735042739E-3"/>
                  <c:y val="5.4177953740362578E-2"/>
                </c:manualLayout>
              </c:layout>
              <c:tx>
                <c:rich>
                  <a:bodyPr/>
                  <a:lstStyle/>
                  <a:p>
                    <a:fld id="{2C7AF562-6103-403E-B914-FA943CAC37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34E-417C-8E0D-4BA400D13D0C}"/>
                </c:ext>
              </c:extLst>
            </c:dLbl>
            <c:dLbl>
              <c:idx val="1"/>
              <c:layout>
                <c:manualLayout>
                  <c:x val="-0.13277660004037956"/>
                  <c:y val="-0.19170660554282143"/>
                </c:manualLayout>
              </c:layout>
              <c:tx>
                <c:rich>
                  <a:bodyPr/>
                  <a:lstStyle/>
                  <a:p>
                    <a:fld id="{8AED582E-FADF-4D0C-898A-65DD15578E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34E-417C-8E0D-4BA400D13D0C}"/>
                </c:ext>
              </c:extLst>
            </c:dLbl>
            <c:dLbl>
              <c:idx val="2"/>
              <c:layout>
                <c:manualLayout>
                  <c:x val="5.5555555555555552E-2"/>
                  <c:y val="-2.0837674515524068E-2"/>
                </c:manualLayout>
              </c:layout>
              <c:tx>
                <c:rich>
                  <a:bodyPr/>
                  <a:lstStyle/>
                  <a:p>
                    <a:fld id="{9F3C0E98-2FC1-4126-97E6-435DB950BC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34E-417C-8E0D-4BA400D13D0C}"/>
                </c:ext>
              </c:extLst>
            </c:dLbl>
            <c:dLbl>
              <c:idx val="3"/>
              <c:layout>
                <c:manualLayout>
                  <c:x val="-1.282051282051286E-2"/>
                  <c:y val="-0.10835590748072516"/>
                </c:manualLayout>
              </c:layout>
              <c:tx>
                <c:rich>
                  <a:bodyPr/>
                  <a:lstStyle/>
                  <a:p>
                    <a:fld id="{7C3B4AC4-B3D5-419B-A0D4-DA243B1126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34E-417C-8E0D-4BA400D13D0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xVal>
            <c:numRef>
              <c:f>Sheet1!$A$2:$A$5</c:f>
              <c:numCache>
                <c:formatCode>General</c:formatCode>
                <c:ptCount val="4"/>
                <c:pt idx="0">
                  <c:v>10</c:v>
                </c:pt>
                <c:pt idx="1">
                  <c:v>15</c:v>
                </c:pt>
                <c:pt idx="2">
                  <c:v>19</c:v>
                </c:pt>
                <c:pt idx="3">
                  <c:v>26</c:v>
                </c:pt>
              </c:numCache>
            </c:numRef>
          </c:xVal>
          <c:yVal>
            <c:numRef>
              <c:f>Sheet1!$B$2:$B$5</c:f>
              <c:numCache>
                <c:formatCode>General</c:formatCode>
                <c:ptCount val="4"/>
                <c:pt idx="0">
                  <c:v>11</c:v>
                </c:pt>
                <c:pt idx="1">
                  <c:v>19</c:v>
                </c:pt>
                <c:pt idx="2">
                  <c:v>14</c:v>
                </c:pt>
                <c:pt idx="3">
                  <c:v>26</c:v>
                </c:pt>
              </c:numCache>
            </c:numRef>
          </c:yVal>
          <c:smooth val="0"/>
          <c:extLst>
            <c:ext xmlns:c15="http://schemas.microsoft.com/office/drawing/2012/chart" uri="{02D57815-91ED-43cb-92C2-25804820EDAC}">
              <c15:datalabelsRange>
                <c15:f>Sheet1!$C$2:$C$5</c15:f>
                <c15:dlblRangeCache>
                  <c:ptCount val="4"/>
                  <c:pt idx="0">
                    <c:v>Project mangement plan</c:v>
                  </c:pt>
                  <c:pt idx="1">
                    <c:v>Messaging and marketing</c:v>
                  </c:pt>
                  <c:pt idx="2">
                    <c:v>Data cleaning process</c:v>
                  </c:pt>
                  <c:pt idx="3">
                    <c:v>Evaluation</c:v>
                  </c:pt>
                </c15:dlblRangeCache>
              </c15:datalabelsRange>
            </c:ext>
            <c:ext xmlns:c16="http://schemas.microsoft.com/office/drawing/2014/chart" uri="{C3380CC4-5D6E-409C-BE32-E72D297353CC}">
              <c16:uniqueId val="{00000004-E34E-417C-8E0D-4BA400D13D0C}"/>
            </c:ext>
          </c:extLst>
        </c:ser>
        <c:dLbls>
          <c:showLegendKey val="0"/>
          <c:showVal val="0"/>
          <c:showCatName val="0"/>
          <c:showSerName val="0"/>
          <c:showPercent val="0"/>
          <c:showBubbleSize val="0"/>
        </c:dLbls>
        <c:axId val="745478271"/>
        <c:axId val="745479103"/>
      </c:scatterChart>
      <c:valAx>
        <c:axId val="745478271"/>
        <c:scaling>
          <c:orientation val="minMax"/>
          <c:max val="100"/>
        </c:scaling>
        <c:delete val="0"/>
        <c:axPos val="b"/>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9103"/>
        <c:crosses val="autoZero"/>
        <c:crossBetween val="midCat"/>
      </c:valAx>
      <c:valAx>
        <c:axId val="745479103"/>
        <c:scaling>
          <c:orientation val="minMax"/>
          <c:max val="100"/>
          <c:min val="0"/>
        </c:scaling>
        <c:delete val="0"/>
        <c:axPos val="l"/>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8271"/>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Opportunities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3363788499883434E-2"/>
          <c:y val="0.14718253968253969"/>
          <c:w val="0.88497480138718543"/>
          <c:h val="0.69330052493438321"/>
        </c:manualLayout>
      </c:layout>
      <c:scatterChart>
        <c:scatterStyle val="lineMarker"/>
        <c:varyColors val="0"/>
        <c:ser>
          <c:idx val="0"/>
          <c:order val="0"/>
          <c:tx>
            <c:strRef>
              <c:f>Sheet1!$B$1</c:f>
              <c:strCache>
                <c:ptCount val="1"/>
                <c:pt idx="0">
                  <c:v>Feasibility</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dPt>
            <c:idx val="0"/>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0-0230-4BD7-9CE0-3F1FA2562323}"/>
              </c:ext>
            </c:extLst>
          </c:dPt>
          <c:dPt>
            <c:idx val="1"/>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1-0230-4BD7-9CE0-3F1FA2562323}"/>
              </c:ext>
            </c:extLst>
          </c:dPt>
          <c:dPt>
            <c:idx val="2"/>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2-0230-4BD7-9CE0-3F1FA2562323}"/>
              </c:ext>
            </c:extLst>
          </c:dPt>
          <c:dPt>
            <c:idx val="3"/>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3-0230-4BD7-9CE0-3F1FA2562323}"/>
              </c:ext>
            </c:extLst>
          </c:dPt>
          <c:dLbls>
            <c:dLbl>
              <c:idx val="0"/>
              <c:layout>
                <c:manualLayout>
                  <c:x val="-0.19871794871794871"/>
                  <c:y val="-0.1208585121900396"/>
                </c:manualLayout>
              </c:layout>
              <c:tx>
                <c:rich>
                  <a:bodyPr/>
                  <a:lstStyle/>
                  <a:p>
                    <a:fld id="{8D5684F7-6D0E-4823-895C-4667E3C2B9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230-4BD7-9CE0-3F1FA2562323}"/>
                </c:ext>
              </c:extLst>
            </c:dLbl>
            <c:dLbl>
              <c:idx val="1"/>
              <c:layout>
                <c:manualLayout>
                  <c:x val="-6.8674035937815459E-2"/>
                  <c:y val="-0.22921441967076475"/>
                </c:manualLayout>
              </c:layout>
              <c:tx>
                <c:rich>
                  <a:bodyPr/>
                  <a:lstStyle/>
                  <a:p>
                    <a:fld id="{3F92C05F-4275-4C62-A4AF-D5CDF6B61B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30-4BD7-9CE0-3F1FA2562323}"/>
                </c:ext>
              </c:extLst>
            </c:dLbl>
            <c:dLbl>
              <c:idx val="2"/>
              <c:layout>
                <c:manualLayout>
                  <c:x val="-0.16452991452991453"/>
                  <c:y val="4.1675349031048137E-2"/>
                </c:manualLayout>
              </c:layout>
              <c:tx>
                <c:rich>
                  <a:bodyPr/>
                  <a:lstStyle/>
                  <a:p>
                    <a:fld id="{31EDA2A6-2539-4C96-A4D2-27046415B5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230-4BD7-9CE0-3F1FA2562323}"/>
                </c:ext>
              </c:extLst>
            </c:dLbl>
            <c:dLbl>
              <c:idx val="3"/>
              <c:layout>
                <c:manualLayout>
                  <c:x val="3.6324786324786328E-2"/>
                  <c:y val="-8.7518232965201087E-2"/>
                </c:manualLayout>
              </c:layout>
              <c:tx>
                <c:rich>
                  <a:bodyPr/>
                  <a:lstStyle/>
                  <a:p>
                    <a:fld id="{C09643DB-590F-43B1-89F9-48BEA52342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230-4BD7-9CE0-3F1FA2562323}"/>
                </c:ext>
              </c:extLst>
            </c:dLbl>
            <c:dLbl>
              <c:idx val="4"/>
              <c:layout>
                <c:manualLayout>
                  <c:x val="-0.12179487179487182"/>
                  <c:y val="6.2513023546572205E-2"/>
                </c:manualLayout>
              </c:layout>
              <c:tx>
                <c:rich>
                  <a:bodyPr/>
                  <a:lstStyle/>
                  <a:p>
                    <a:fld id="{FB194995-78F7-4675-9EEE-DC5C5337D0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230-4BD7-9CE0-3F1FA2562323}"/>
                </c:ext>
              </c:extLst>
            </c:dLbl>
            <c:dLbl>
              <c:idx val="5"/>
              <c:layout>
                <c:manualLayout>
                  <c:x val="8.5470085470084681E-3"/>
                  <c:y val="7.0848093352781832E-2"/>
                </c:manualLayout>
              </c:layout>
              <c:tx>
                <c:rich>
                  <a:bodyPr/>
                  <a:lstStyle/>
                  <a:p>
                    <a:fld id="{62BE7B1C-7D23-41F0-8DE6-BDD8F7B9AF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230-4BD7-9CE0-3F1FA256232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xVal>
            <c:numRef>
              <c:f>Sheet1!$A$2:$A$7</c:f>
              <c:numCache>
                <c:formatCode>General</c:formatCode>
                <c:ptCount val="6"/>
                <c:pt idx="0">
                  <c:v>20</c:v>
                </c:pt>
                <c:pt idx="1">
                  <c:v>22</c:v>
                </c:pt>
                <c:pt idx="2">
                  <c:v>17</c:v>
                </c:pt>
                <c:pt idx="3">
                  <c:v>33</c:v>
                </c:pt>
                <c:pt idx="4">
                  <c:v>22</c:v>
                </c:pt>
                <c:pt idx="5">
                  <c:v>33</c:v>
                </c:pt>
              </c:numCache>
            </c:numRef>
          </c:xVal>
          <c:yVal>
            <c:numRef>
              <c:f>Sheet1!$B$2:$B$7</c:f>
              <c:numCache>
                <c:formatCode>General</c:formatCode>
                <c:ptCount val="6"/>
                <c:pt idx="0">
                  <c:v>21</c:v>
                </c:pt>
                <c:pt idx="1">
                  <c:v>23</c:v>
                </c:pt>
                <c:pt idx="2">
                  <c:v>20</c:v>
                </c:pt>
                <c:pt idx="3">
                  <c:v>36</c:v>
                </c:pt>
                <c:pt idx="4">
                  <c:v>14</c:v>
                </c:pt>
                <c:pt idx="5">
                  <c:v>33</c:v>
                </c:pt>
              </c:numCache>
            </c:numRef>
          </c:yVal>
          <c:smooth val="0"/>
          <c:extLst>
            <c:ext xmlns:c15="http://schemas.microsoft.com/office/drawing/2012/chart" uri="{02D57815-91ED-43cb-92C2-25804820EDAC}">
              <c15:datalabelsRange>
                <c15:f>Sheet1!$C$2:$C$7</c15:f>
                <c15:dlblRangeCache>
                  <c:ptCount val="6"/>
                  <c:pt idx="0">
                    <c:v>Messaging and marketing</c:v>
                  </c:pt>
                  <c:pt idx="1">
                    <c:v>EMS agency outreach/engagement</c:v>
                  </c:pt>
                  <c:pt idx="2">
                    <c:v>Manager collaboration</c:v>
                  </c:pt>
                  <c:pt idx="3">
                    <c:v>National partnerships</c:v>
                  </c:pt>
                  <c:pt idx="4">
                    <c:v>Continous improvement</c:v>
                  </c:pt>
                  <c:pt idx="5">
                    <c:v>Provider education</c:v>
                  </c:pt>
                </c15:dlblRangeCache>
              </c15:datalabelsRange>
            </c:ext>
            <c:ext xmlns:c16="http://schemas.microsoft.com/office/drawing/2014/chart" uri="{C3380CC4-5D6E-409C-BE32-E72D297353CC}">
              <c16:uniqueId val="{00000006-0230-4BD7-9CE0-3F1FA2562323}"/>
            </c:ext>
          </c:extLst>
        </c:ser>
        <c:dLbls>
          <c:showLegendKey val="0"/>
          <c:showVal val="0"/>
          <c:showCatName val="0"/>
          <c:showSerName val="0"/>
          <c:showPercent val="0"/>
          <c:showBubbleSize val="0"/>
        </c:dLbls>
        <c:axId val="745478271"/>
        <c:axId val="745479103"/>
      </c:scatterChart>
      <c:valAx>
        <c:axId val="745478271"/>
        <c:scaling>
          <c:orientation val="minMax"/>
          <c:max val="100"/>
        </c:scaling>
        <c:delete val="0"/>
        <c:axPos val="b"/>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9103"/>
        <c:crosses val="autoZero"/>
        <c:crossBetween val="midCat"/>
      </c:valAx>
      <c:valAx>
        <c:axId val="745479103"/>
        <c:scaling>
          <c:orientation val="minMax"/>
          <c:max val="100"/>
          <c:min val="0"/>
        </c:scaling>
        <c:delete val="0"/>
        <c:axPos val="l"/>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8271"/>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Threats</a:t>
            </a:r>
            <a:r>
              <a:rPr lang="en-US" b="1" baseline="0"/>
              <a:t> (Challenges)</a:t>
            </a:r>
            <a:endParaRPr lang="en-US" b="1"/>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3363788499883434E-2"/>
          <c:y val="0.14718253968253969"/>
          <c:w val="0.88497480138718543"/>
          <c:h val="0.69330052493438321"/>
        </c:manualLayout>
      </c:layout>
      <c:scatterChart>
        <c:scatterStyle val="lineMarker"/>
        <c:varyColors val="0"/>
        <c:ser>
          <c:idx val="0"/>
          <c:order val="0"/>
          <c:tx>
            <c:strRef>
              <c:f>Sheet1!$B$1</c:f>
              <c:strCache>
                <c:ptCount val="1"/>
                <c:pt idx="0">
                  <c:v>Feasibility</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dPt>
            <c:idx val="0"/>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0-9F15-4112-A892-1D478AACE815}"/>
              </c:ext>
            </c:extLst>
          </c:dPt>
          <c:dPt>
            <c:idx val="1"/>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1-9F15-4112-A892-1D478AACE815}"/>
              </c:ext>
            </c:extLst>
          </c:dPt>
          <c:dPt>
            <c:idx val="2"/>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2-9F15-4112-A892-1D478AACE815}"/>
              </c:ext>
            </c:extLst>
          </c:dPt>
          <c:dPt>
            <c:idx val="3"/>
            <c:marker>
              <c:symbol val="circle"/>
              <c:size val="6"/>
              <c:spPr>
                <a:solidFill>
                  <a:schemeClr val="lt1"/>
                </a:solidFill>
                <a:ln w="38100">
                  <a:solidFill>
                    <a:schemeClr val="accent1">
                      <a:alpha val="60000"/>
                    </a:schemeClr>
                  </a:solidFill>
                </a:ln>
                <a:effectLst/>
              </c:spPr>
            </c:marker>
            <c:bubble3D val="0"/>
            <c:extLst>
              <c:ext xmlns:c16="http://schemas.microsoft.com/office/drawing/2014/chart" uri="{C3380CC4-5D6E-409C-BE32-E72D297353CC}">
                <c16:uniqueId val="{00000003-9F15-4112-A892-1D478AACE815}"/>
              </c:ext>
            </c:extLst>
          </c:dPt>
          <c:dLbls>
            <c:dLbl>
              <c:idx val="0"/>
              <c:layout>
                <c:manualLayout>
                  <c:x val="-9.4938252910693854E-2"/>
                  <c:y val="-0.16253386122108782"/>
                </c:manualLayout>
              </c:layout>
              <c:tx>
                <c:rich>
                  <a:bodyPr/>
                  <a:lstStyle/>
                  <a:p>
                    <a:fld id="{0A8A09D0-1DB5-4F7C-88DF-4356D9E847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15-4112-A892-1D478AACE815}"/>
                </c:ext>
              </c:extLst>
            </c:dLbl>
            <c:dLbl>
              <c:idx val="1"/>
              <c:layout>
                <c:manualLayout>
                  <c:x val="-7.9357796621576146E-2"/>
                  <c:y val="7.0848093352781985E-2"/>
                </c:manualLayout>
              </c:layout>
              <c:tx>
                <c:rich>
                  <a:bodyPr/>
                  <a:lstStyle/>
                  <a:p>
                    <a:fld id="{23AF4542-69A4-4626-9B12-4E5FA5DA56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15-4112-A892-1D478AACE815}"/>
                </c:ext>
              </c:extLst>
            </c:dLbl>
            <c:dLbl>
              <c:idx val="2"/>
              <c:layout>
                <c:manualLayout>
                  <c:x val="-0.13461538461538461"/>
                  <c:y val="3.7507814127943323E-2"/>
                </c:manualLayout>
              </c:layout>
              <c:tx>
                <c:rich>
                  <a:bodyPr/>
                  <a:lstStyle/>
                  <a:p>
                    <a:fld id="{7FAFF85F-D936-4484-9C1A-C12D89BAE0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F15-4112-A892-1D478AACE815}"/>
                </c:ext>
              </c:extLst>
            </c:dLbl>
            <c:dLbl>
              <c:idx val="3"/>
              <c:layout>
                <c:manualLayout>
                  <c:x val="8.5470085470085472E-2"/>
                  <c:y val="1.2502604709314441E-2"/>
                </c:manualLayout>
              </c:layout>
              <c:tx>
                <c:rich>
                  <a:bodyPr/>
                  <a:lstStyle/>
                  <a:p>
                    <a:fld id="{B94D4B3D-6B2D-4365-A364-6F330AE2A0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15-4112-A892-1D478AACE815}"/>
                </c:ext>
              </c:extLst>
            </c:dLbl>
            <c:dLbl>
              <c:idx val="4"/>
              <c:layout>
                <c:manualLayout>
                  <c:x val="-0.12179487179487182"/>
                  <c:y val="6.2513023546572205E-2"/>
                </c:manualLayout>
              </c:layout>
              <c:tx>
                <c:rich>
                  <a:bodyPr/>
                  <a:lstStyle/>
                  <a:p>
                    <a:fld id="{9F237477-7ABF-430A-ACCB-362352171B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F15-4112-A892-1D478AACE815}"/>
                </c:ext>
              </c:extLst>
            </c:dLbl>
            <c:dLbl>
              <c:idx val="5"/>
              <c:layout>
                <c:manualLayout>
                  <c:x val="-5.3418803418803416E-2"/>
                  <c:y val="-8.7518232965201156E-2"/>
                </c:manualLayout>
              </c:layout>
              <c:tx>
                <c:rich>
                  <a:bodyPr/>
                  <a:lstStyle/>
                  <a:p>
                    <a:fld id="{8F7C8C75-BE15-4591-BFDC-6013CEBB93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F15-4112-A892-1D478AACE815}"/>
                </c:ext>
              </c:extLst>
            </c:dLbl>
            <c:dLbl>
              <c:idx val="6"/>
              <c:layout>
                <c:manualLayout>
                  <c:x val="3.4188034188034108E-2"/>
                  <c:y val="-7.5015628255886688E-2"/>
                </c:manualLayout>
              </c:layout>
              <c:tx>
                <c:rich>
                  <a:bodyPr/>
                  <a:lstStyle/>
                  <a:p>
                    <a:fld id="{91A589C7-B40F-4EDB-99AC-108541D766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F15-4112-A892-1D478AACE815}"/>
                </c:ext>
              </c:extLst>
            </c:dLbl>
            <c:dLbl>
              <c:idx val="7"/>
              <c:layout>
                <c:manualLayout>
                  <c:x val="1.9230769230769152E-2"/>
                  <c:y val="-0.2042092102521359"/>
                </c:manualLayout>
              </c:layout>
              <c:tx>
                <c:rich>
                  <a:bodyPr/>
                  <a:lstStyle/>
                  <a:p>
                    <a:fld id="{434E7C7A-35CF-4CA7-A54E-FAFBCF0C3A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F15-4112-A892-1D478AACE815}"/>
                </c:ext>
              </c:extLst>
            </c:dLbl>
            <c:dLbl>
              <c:idx val="8"/>
              <c:layout>
                <c:manualLayout>
                  <c:x val="-8.3333333333333329E-2"/>
                  <c:y val="-7.5015628255886646E-2"/>
                </c:manualLayout>
              </c:layout>
              <c:tx>
                <c:rich>
                  <a:bodyPr/>
                  <a:lstStyle/>
                  <a:p>
                    <a:fld id="{170C0B44-0F18-4E9D-AA08-6D939D96C9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F15-4112-A892-1D478AACE815}"/>
                </c:ext>
              </c:extLst>
            </c:dLbl>
            <c:dLbl>
              <c:idx val="9"/>
              <c:layout>
                <c:manualLayout>
                  <c:x val="8.9743589743589661E-2"/>
                  <c:y val="-1.6670139612419331E-2"/>
                </c:manualLayout>
              </c:layout>
              <c:tx>
                <c:rich>
                  <a:bodyPr/>
                  <a:lstStyle/>
                  <a:p>
                    <a:fld id="{EB5C1DA6-F1A6-40BC-B9AD-CC74A50197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15-4112-A892-1D478AACE81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xVal>
            <c:numRef>
              <c:f>Sheet1!$A$2:$A$11</c:f>
              <c:numCache>
                <c:formatCode>General</c:formatCode>
                <c:ptCount val="10"/>
                <c:pt idx="0">
                  <c:v>10</c:v>
                </c:pt>
                <c:pt idx="1">
                  <c:v>23</c:v>
                </c:pt>
                <c:pt idx="2">
                  <c:v>25</c:v>
                </c:pt>
                <c:pt idx="3">
                  <c:v>47</c:v>
                </c:pt>
                <c:pt idx="4">
                  <c:v>48</c:v>
                </c:pt>
                <c:pt idx="5">
                  <c:v>31</c:v>
                </c:pt>
                <c:pt idx="6">
                  <c:v>60</c:v>
                </c:pt>
                <c:pt idx="7">
                  <c:v>46</c:v>
                </c:pt>
                <c:pt idx="8">
                  <c:v>43</c:v>
                </c:pt>
                <c:pt idx="9">
                  <c:v>52</c:v>
                </c:pt>
              </c:numCache>
            </c:numRef>
          </c:xVal>
          <c:yVal>
            <c:numRef>
              <c:f>Sheet1!$B$2:$B$11</c:f>
              <c:numCache>
                <c:formatCode>General</c:formatCode>
                <c:ptCount val="10"/>
                <c:pt idx="0">
                  <c:v>27</c:v>
                </c:pt>
                <c:pt idx="1">
                  <c:v>20</c:v>
                </c:pt>
                <c:pt idx="2">
                  <c:v>39</c:v>
                </c:pt>
                <c:pt idx="3">
                  <c:v>12</c:v>
                </c:pt>
                <c:pt idx="4">
                  <c:v>36</c:v>
                </c:pt>
                <c:pt idx="5">
                  <c:v>42</c:v>
                </c:pt>
                <c:pt idx="6">
                  <c:v>58</c:v>
                </c:pt>
                <c:pt idx="7">
                  <c:v>42</c:v>
                </c:pt>
                <c:pt idx="8">
                  <c:v>65</c:v>
                </c:pt>
                <c:pt idx="9">
                  <c:v>44</c:v>
                </c:pt>
              </c:numCache>
            </c:numRef>
          </c:yVal>
          <c:smooth val="0"/>
          <c:extLst>
            <c:ext xmlns:c15="http://schemas.microsoft.com/office/drawing/2012/chart" uri="{02D57815-91ED-43cb-92C2-25804820EDAC}">
              <c15:datalabelsRange>
                <c15:f>Sheet1!$C$2:$C$11</c15:f>
                <c15:dlblRangeCache>
                  <c:ptCount val="10"/>
                  <c:pt idx="0">
                    <c:v>NEDARC staffing burdens</c:v>
                  </c:pt>
                  <c:pt idx="1">
                    <c:v>CLMS manager buy-in</c:v>
                  </c:pt>
                  <c:pt idx="2">
                    <c:v>Survey fatigue</c:v>
                  </c:pt>
                  <c:pt idx="3">
                    <c:v>EMSC program communication</c:v>
                  </c:pt>
                  <c:pt idx="4">
                    <c:v>Sharing national data</c:v>
                  </c:pt>
                  <c:pt idx="5">
                    <c:v>Global EMSC manager issues</c:v>
                  </c:pt>
                  <c:pt idx="6">
                    <c:v>Internal statewide politics</c:v>
                  </c:pt>
                  <c:pt idx="7">
                    <c:v>Challenges in PM improvement</c:v>
                  </c:pt>
                  <c:pt idx="8">
                    <c:v>COVID</c:v>
                  </c:pt>
                  <c:pt idx="9">
                    <c:v>Inconsistency of role of survey respondents</c:v>
                  </c:pt>
                </c15:dlblRangeCache>
              </c15:datalabelsRange>
            </c:ext>
            <c:ext xmlns:c16="http://schemas.microsoft.com/office/drawing/2014/chart" uri="{C3380CC4-5D6E-409C-BE32-E72D297353CC}">
              <c16:uniqueId val="{0000000A-9F15-4112-A892-1D478AACE815}"/>
            </c:ext>
          </c:extLst>
        </c:ser>
        <c:dLbls>
          <c:showLegendKey val="0"/>
          <c:showVal val="0"/>
          <c:showCatName val="0"/>
          <c:showSerName val="0"/>
          <c:showPercent val="0"/>
          <c:showBubbleSize val="0"/>
        </c:dLbls>
        <c:axId val="745478271"/>
        <c:axId val="745479103"/>
      </c:scatterChart>
      <c:valAx>
        <c:axId val="745478271"/>
        <c:scaling>
          <c:orientation val="minMax"/>
          <c:max val="100"/>
        </c:scaling>
        <c:delete val="0"/>
        <c:axPos val="b"/>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9103"/>
        <c:crosses val="autoZero"/>
        <c:crossBetween val="midCat"/>
      </c:valAx>
      <c:valAx>
        <c:axId val="745479103"/>
        <c:scaling>
          <c:orientation val="minMax"/>
          <c:max val="100"/>
          <c:min val="0"/>
        </c:scaling>
        <c:delete val="0"/>
        <c:axPos val="l"/>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745478271"/>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0.45226</cdr:x>
      <cdr:y>0.91429</cdr:y>
    </cdr:from>
    <cdr:to>
      <cdr:x>0.61538</cdr:x>
      <cdr:y>0.98137</cdr:y>
    </cdr:to>
    <cdr:sp macro="" textlink="">
      <cdr:nvSpPr>
        <cdr:cNvPr id="2" name="Text Box 1"/>
        <cdr:cNvSpPr txBox="1"/>
      </cdr:nvSpPr>
      <cdr:spPr>
        <a:xfrm xmlns:a="http://schemas.openxmlformats.org/drawingml/2006/main">
          <a:off x="2688053" y="2786175"/>
          <a:ext cx="969520" cy="204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Importance</a:t>
          </a:r>
        </a:p>
      </cdr:txBody>
    </cdr:sp>
  </cdr:relSizeAnchor>
  <cdr:relSizeAnchor xmlns:cdr="http://schemas.openxmlformats.org/drawingml/2006/chartDrawing">
    <cdr:from>
      <cdr:x>0.01019</cdr:x>
      <cdr:y>0.38509</cdr:y>
    </cdr:from>
    <cdr:to>
      <cdr:x>0.04459</cdr:x>
      <cdr:y>0.6559</cdr:y>
    </cdr:to>
    <cdr:sp macro="" textlink="">
      <cdr:nvSpPr>
        <cdr:cNvPr id="3" name="Text Box 2"/>
        <cdr:cNvSpPr txBox="1"/>
      </cdr:nvSpPr>
      <cdr:spPr>
        <a:xfrm xmlns:a="http://schemas.openxmlformats.org/drawingml/2006/main" rot="16200000">
          <a:off x="-262392" y="1558455"/>
          <a:ext cx="866692" cy="214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Feasibility</a:t>
          </a:r>
        </a:p>
      </cdr:txBody>
    </cdr:sp>
  </cdr:relSizeAnchor>
</c:userShapes>
</file>

<file path=ppt/drawings/drawing2.xml><?xml version="1.0" encoding="utf-8"?>
<c:userShapes xmlns:c="http://schemas.openxmlformats.org/drawingml/2006/chart">
  <cdr:relSizeAnchor xmlns:cdr="http://schemas.openxmlformats.org/drawingml/2006/chartDrawing">
    <cdr:from>
      <cdr:x>0.45226</cdr:x>
      <cdr:y>0.91429</cdr:y>
    </cdr:from>
    <cdr:to>
      <cdr:x>0.61538</cdr:x>
      <cdr:y>0.98137</cdr:y>
    </cdr:to>
    <cdr:sp macro="" textlink="">
      <cdr:nvSpPr>
        <cdr:cNvPr id="2" name="Text Box 1"/>
        <cdr:cNvSpPr txBox="1"/>
      </cdr:nvSpPr>
      <cdr:spPr>
        <a:xfrm xmlns:a="http://schemas.openxmlformats.org/drawingml/2006/main">
          <a:off x="2688053" y="2786175"/>
          <a:ext cx="969547" cy="204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Importance</a:t>
          </a:r>
        </a:p>
      </cdr:txBody>
    </cdr:sp>
  </cdr:relSizeAnchor>
  <cdr:relSizeAnchor xmlns:cdr="http://schemas.openxmlformats.org/drawingml/2006/chartDrawing">
    <cdr:from>
      <cdr:x>0.01019</cdr:x>
      <cdr:y>0.38509</cdr:y>
    </cdr:from>
    <cdr:to>
      <cdr:x>0.04459</cdr:x>
      <cdr:y>0.6559</cdr:y>
    </cdr:to>
    <cdr:sp macro="" textlink="">
      <cdr:nvSpPr>
        <cdr:cNvPr id="3" name="Text Box 2"/>
        <cdr:cNvSpPr txBox="1"/>
      </cdr:nvSpPr>
      <cdr:spPr>
        <a:xfrm xmlns:a="http://schemas.openxmlformats.org/drawingml/2006/main" rot="16200000">
          <a:off x="-262392" y="1558455"/>
          <a:ext cx="866692" cy="214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Feasibility</a:t>
          </a:r>
        </a:p>
      </cdr:txBody>
    </cdr:sp>
  </cdr:relSizeAnchor>
</c:userShapes>
</file>

<file path=ppt/drawings/drawing3.xml><?xml version="1.0" encoding="utf-8"?>
<c:userShapes xmlns:c="http://schemas.openxmlformats.org/drawingml/2006/chart">
  <cdr:relSizeAnchor xmlns:cdr="http://schemas.openxmlformats.org/drawingml/2006/chartDrawing">
    <cdr:from>
      <cdr:x>0.45226</cdr:x>
      <cdr:y>0.91429</cdr:y>
    </cdr:from>
    <cdr:to>
      <cdr:x>0.61538</cdr:x>
      <cdr:y>0.98137</cdr:y>
    </cdr:to>
    <cdr:sp macro="" textlink="">
      <cdr:nvSpPr>
        <cdr:cNvPr id="2" name="Text Box 1"/>
        <cdr:cNvSpPr txBox="1"/>
      </cdr:nvSpPr>
      <cdr:spPr>
        <a:xfrm xmlns:a="http://schemas.openxmlformats.org/drawingml/2006/main">
          <a:off x="2688053" y="2786175"/>
          <a:ext cx="969547" cy="204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Importance</a:t>
          </a:r>
        </a:p>
      </cdr:txBody>
    </cdr:sp>
  </cdr:relSizeAnchor>
  <cdr:relSizeAnchor xmlns:cdr="http://schemas.openxmlformats.org/drawingml/2006/chartDrawing">
    <cdr:from>
      <cdr:x>0.01019</cdr:x>
      <cdr:y>0.38509</cdr:y>
    </cdr:from>
    <cdr:to>
      <cdr:x>0.04459</cdr:x>
      <cdr:y>0.6559</cdr:y>
    </cdr:to>
    <cdr:sp macro="" textlink="">
      <cdr:nvSpPr>
        <cdr:cNvPr id="3" name="Text Box 2"/>
        <cdr:cNvSpPr txBox="1"/>
      </cdr:nvSpPr>
      <cdr:spPr>
        <a:xfrm xmlns:a="http://schemas.openxmlformats.org/drawingml/2006/main" rot="16200000">
          <a:off x="-262392" y="1558455"/>
          <a:ext cx="866692" cy="214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Feasibility</a:t>
          </a:r>
        </a:p>
      </cdr:txBody>
    </cdr:sp>
  </cdr:relSizeAnchor>
</c:userShapes>
</file>

<file path=ppt/drawings/drawing4.xml><?xml version="1.0" encoding="utf-8"?>
<c:userShapes xmlns:c="http://schemas.openxmlformats.org/drawingml/2006/chart">
  <cdr:relSizeAnchor xmlns:cdr="http://schemas.openxmlformats.org/drawingml/2006/chartDrawing">
    <cdr:from>
      <cdr:x>0.45226</cdr:x>
      <cdr:y>0.91429</cdr:y>
    </cdr:from>
    <cdr:to>
      <cdr:x>0.61538</cdr:x>
      <cdr:y>0.98137</cdr:y>
    </cdr:to>
    <cdr:sp macro="" textlink="">
      <cdr:nvSpPr>
        <cdr:cNvPr id="2" name="Text Box 1"/>
        <cdr:cNvSpPr txBox="1"/>
      </cdr:nvSpPr>
      <cdr:spPr>
        <a:xfrm xmlns:a="http://schemas.openxmlformats.org/drawingml/2006/main">
          <a:off x="2688053" y="2786175"/>
          <a:ext cx="969547" cy="204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Importance</a:t>
          </a:r>
        </a:p>
      </cdr:txBody>
    </cdr:sp>
  </cdr:relSizeAnchor>
  <cdr:relSizeAnchor xmlns:cdr="http://schemas.openxmlformats.org/drawingml/2006/chartDrawing">
    <cdr:from>
      <cdr:x>0.01019</cdr:x>
      <cdr:y>0.38509</cdr:y>
    </cdr:from>
    <cdr:to>
      <cdr:x>0.04459</cdr:x>
      <cdr:y>0.6559</cdr:y>
    </cdr:to>
    <cdr:sp macro="" textlink="">
      <cdr:nvSpPr>
        <cdr:cNvPr id="3" name="Text Box 2"/>
        <cdr:cNvSpPr txBox="1"/>
      </cdr:nvSpPr>
      <cdr:spPr>
        <a:xfrm xmlns:a="http://schemas.openxmlformats.org/drawingml/2006/main" rot="16200000">
          <a:off x="-262392" y="1558455"/>
          <a:ext cx="866692" cy="214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Feasibility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89689-BD54-426B-8B29-371F25C74F0E}"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72193-DBC7-4F70-B5FF-897D84970B3E}" type="slidenum">
              <a:rPr lang="en-US" smtClean="0"/>
              <a:t>‹#›</a:t>
            </a:fld>
            <a:endParaRPr lang="en-US"/>
          </a:p>
        </p:txBody>
      </p:sp>
    </p:spTree>
    <p:extLst>
      <p:ext uri="{BB962C8B-B14F-4D97-AF65-F5344CB8AC3E}">
        <p14:creationId xmlns:p14="http://schemas.microsoft.com/office/powerpoint/2010/main" val="17589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utahdcc.org/confluence/display/NED/SWOT%3A+Stages+3-6+-+Four+Facilitated+Live+Remote+Meeting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1</a:t>
            </a:r>
            <a:r>
              <a:rPr lang="en-US" baseline="30000" dirty="0"/>
              <a:t>st</a:t>
            </a:r>
            <a:r>
              <a:rPr lang="en-US" baseline="0" dirty="0"/>
              <a:t> of </a:t>
            </a:r>
            <a:r>
              <a:rPr lang="en-US" sz="1200" b="0" i="0" u="none" strike="noStrike" kern="1200" dirty="0">
                <a:solidFill>
                  <a:schemeClr val="tx1"/>
                </a:solidFill>
                <a:effectLst/>
                <a:latin typeface="+mn-lt"/>
                <a:ea typeface="+mn-ea"/>
                <a:cs typeface="+mn-cs"/>
                <a:hlinkClick r:id="rId3"/>
              </a:rPr>
              <a:t>Four Facilitated Live Remote Meetings</a:t>
            </a:r>
            <a:r>
              <a:rPr lang="en-US" baseline="0" dirty="0"/>
              <a:t>, QUICKLY review slides 1-13. Explain that will be concentrating on Strengths for the 1</a:t>
            </a:r>
            <a:r>
              <a:rPr lang="en-US" baseline="30000" dirty="0"/>
              <a:t>st</a:t>
            </a:r>
            <a:r>
              <a:rPr lang="en-US" baseline="0" dirty="0"/>
              <a:t> meeting but wanted to show everyone all of the ideas that had been generated during the brainstorming survey.</a:t>
            </a:r>
          </a:p>
          <a:p>
            <a:r>
              <a:rPr lang="en-US" baseline="0" dirty="0"/>
              <a:t>Once done going through slides 1-13, go back to slide 4 to start on Strengths.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2</a:t>
            </a:r>
            <a:r>
              <a:rPr lang="en-US" baseline="30000" dirty="0"/>
              <a:t>nd</a:t>
            </a:r>
            <a:r>
              <a:rPr lang="en-US" baseline="0" dirty="0"/>
              <a:t> of </a:t>
            </a:r>
            <a:r>
              <a:rPr lang="en-US" sz="1200" b="0" i="0" u="none" strike="noStrike" kern="1200" dirty="0">
                <a:solidFill>
                  <a:schemeClr val="tx1"/>
                </a:solidFill>
                <a:effectLst/>
                <a:latin typeface="+mn-lt"/>
                <a:ea typeface="+mn-ea"/>
                <a:cs typeface="+mn-cs"/>
                <a:hlinkClick r:id="rId3"/>
              </a:rPr>
              <a:t>Four Facilitated Live Remote Meetings</a:t>
            </a:r>
            <a:r>
              <a:rPr lang="en-US" sz="1200" b="0" i="0" u="none" strike="noStrike" kern="1200" dirty="0">
                <a:solidFill>
                  <a:schemeClr val="tx1"/>
                </a:solidFill>
                <a:effectLst/>
                <a:latin typeface="+mn-lt"/>
                <a:ea typeface="+mn-ea"/>
                <a:cs typeface="+mn-cs"/>
              </a:rPr>
              <a:t>, use</a:t>
            </a:r>
            <a:r>
              <a:rPr lang="en-US" sz="1200" b="0" i="0" u="none" strike="noStrike" kern="1200" baseline="0" dirty="0">
                <a:solidFill>
                  <a:schemeClr val="tx1"/>
                </a:solidFill>
                <a:effectLst/>
                <a:latin typeface="+mn-lt"/>
                <a:ea typeface="+mn-ea"/>
                <a:cs typeface="+mn-cs"/>
              </a:rPr>
              <a:t> slides 5-7 for Weaknesses</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3</a:t>
            </a:r>
            <a:r>
              <a:rPr lang="en-US" baseline="30000" dirty="0"/>
              <a:t>rd</a:t>
            </a:r>
            <a:r>
              <a:rPr lang="en-US" baseline="0" dirty="0"/>
              <a:t> of </a:t>
            </a:r>
            <a:r>
              <a:rPr lang="en-US" sz="1200" b="0" i="0" u="none" strike="noStrike" kern="1200" dirty="0">
                <a:solidFill>
                  <a:schemeClr val="tx1"/>
                </a:solidFill>
                <a:effectLst/>
                <a:latin typeface="+mn-lt"/>
                <a:ea typeface="+mn-ea"/>
                <a:cs typeface="+mn-cs"/>
                <a:hlinkClick r:id="rId3"/>
              </a:rPr>
              <a:t>Four Facilitated Live Remote Meetings</a:t>
            </a:r>
            <a:r>
              <a:rPr lang="en-US" sz="1200" b="0" i="0" u="none" strike="noStrike" kern="1200" dirty="0">
                <a:solidFill>
                  <a:schemeClr val="tx1"/>
                </a:solidFill>
                <a:effectLst/>
                <a:latin typeface="+mn-lt"/>
                <a:ea typeface="+mn-ea"/>
                <a:cs typeface="+mn-cs"/>
              </a:rPr>
              <a:t>, use</a:t>
            </a:r>
            <a:r>
              <a:rPr lang="en-US" sz="1200" b="0" i="0" u="none" strike="noStrike" kern="1200" baseline="0" dirty="0">
                <a:solidFill>
                  <a:schemeClr val="tx1"/>
                </a:solidFill>
                <a:effectLst/>
                <a:latin typeface="+mn-lt"/>
                <a:ea typeface="+mn-ea"/>
                <a:cs typeface="+mn-cs"/>
              </a:rPr>
              <a:t> slides 8-10 for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4</a:t>
            </a:r>
            <a:r>
              <a:rPr lang="en-US" baseline="30000" dirty="0"/>
              <a:t>th</a:t>
            </a:r>
            <a:r>
              <a:rPr lang="en-US" baseline="0" dirty="0"/>
              <a:t>  of </a:t>
            </a:r>
            <a:r>
              <a:rPr lang="en-US" sz="1200" b="0" i="0" u="none" strike="noStrike" kern="1200" dirty="0">
                <a:solidFill>
                  <a:schemeClr val="tx1"/>
                </a:solidFill>
                <a:effectLst/>
                <a:latin typeface="+mn-lt"/>
                <a:ea typeface="+mn-ea"/>
                <a:cs typeface="+mn-cs"/>
                <a:hlinkClick r:id="rId3"/>
              </a:rPr>
              <a:t>Four Facilitated Live Remote Meetings</a:t>
            </a:r>
            <a:r>
              <a:rPr lang="en-US" sz="1200" b="0" i="0" u="none" strike="noStrike" kern="1200" dirty="0">
                <a:solidFill>
                  <a:schemeClr val="tx1"/>
                </a:solidFill>
                <a:effectLst/>
                <a:latin typeface="+mn-lt"/>
                <a:ea typeface="+mn-ea"/>
                <a:cs typeface="+mn-cs"/>
              </a:rPr>
              <a:t>, use</a:t>
            </a:r>
            <a:r>
              <a:rPr lang="en-US" sz="1200" b="0" i="0" u="none" strike="noStrike" kern="1200" baseline="0" dirty="0">
                <a:solidFill>
                  <a:schemeClr val="tx1"/>
                </a:solidFill>
                <a:effectLst/>
                <a:latin typeface="+mn-lt"/>
                <a:ea typeface="+mn-ea"/>
                <a:cs typeface="+mn-cs"/>
              </a:rPr>
              <a:t> slides 11-13 for Threats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2</a:t>
            </a:fld>
            <a:endParaRPr lang="en-US"/>
          </a:p>
        </p:txBody>
      </p:sp>
    </p:spTree>
    <p:extLst>
      <p:ext uri="{BB962C8B-B14F-4D97-AF65-F5344CB8AC3E}">
        <p14:creationId xmlns:p14="http://schemas.microsoft.com/office/powerpoint/2010/main" val="414148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make your own graph with your grouped strengths ideas according to the rankings in the survey. In this case since we used 1 in the ranking to indicate the most feasible and the most important, these ideas closer to 0 are the most feasible/important</a:t>
            </a:r>
          </a:p>
        </p:txBody>
      </p:sp>
      <p:sp>
        <p:nvSpPr>
          <p:cNvPr id="4" name="Slide Number Placeholder 3"/>
          <p:cNvSpPr>
            <a:spLocks noGrp="1"/>
          </p:cNvSpPr>
          <p:nvPr>
            <p:ph type="sldNum" sz="quarter" idx="10"/>
          </p:nvPr>
        </p:nvSpPr>
        <p:spPr/>
        <p:txBody>
          <a:bodyPr/>
          <a:lstStyle/>
          <a:p>
            <a:fld id="{17D72193-DBC7-4F70-B5FF-897D84970B3E}" type="slidenum">
              <a:rPr lang="en-US" smtClean="0"/>
              <a:t>30</a:t>
            </a:fld>
            <a:endParaRPr lang="en-US"/>
          </a:p>
        </p:txBody>
      </p:sp>
    </p:spTree>
    <p:extLst>
      <p:ext uri="{BB962C8B-B14F-4D97-AF65-F5344CB8AC3E}">
        <p14:creationId xmlns:p14="http://schemas.microsoft.com/office/powerpoint/2010/main" val="10544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enter your own ranking results of ideas, listing them from most feasible/important to least. In this example 1 was used in the ranking to indicate the most feasible/important ideas so the list was sorted from smallest to largest Average Cumulative Ranking.</a:t>
            </a:r>
          </a:p>
        </p:txBody>
      </p:sp>
      <p:sp>
        <p:nvSpPr>
          <p:cNvPr id="4" name="Slide Number Placeholder 3"/>
          <p:cNvSpPr>
            <a:spLocks noGrp="1"/>
          </p:cNvSpPr>
          <p:nvPr>
            <p:ph type="sldNum" sz="quarter" idx="10"/>
          </p:nvPr>
        </p:nvSpPr>
        <p:spPr/>
        <p:txBody>
          <a:bodyPr/>
          <a:lstStyle/>
          <a:p>
            <a:fld id="{17D72193-DBC7-4F70-B5FF-897D84970B3E}" type="slidenum">
              <a:rPr lang="en-US" smtClean="0"/>
              <a:t>31</a:t>
            </a:fld>
            <a:endParaRPr lang="en-US"/>
          </a:p>
        </p:txBody>
      </p:sp>
    </p:spTree>
    <p:extLst>
      <p:ext uri="{BB962C8B-B14F-4D97-AF65-F5344CB8AC3E}">
        <p14:creationId xmlns:p14="http://schemas.microsoft.com/office/powerpoint/2010/main" val="407745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make your own graph with your grouped weaknesses ideas according to the rankings in the survey. In this case since we used 1 in the ranking to indicate the most feasible and the most important, these ideas closer to 0 are the most feasible/important</a:t>
            </a:r>
          </a:p>
        </p:txBody>
      </p:sp>
      <p:sp>
        <p:nvSpPr>
          <p:cNvPr id="4" name="Slide Number Placeholder 3"/>
          <p:cNvSpPr>
            <a:spLocks noGrp="1"/>
          </p:cNvSpPr>
          <p:nvPr>
            <p:ph type="sldNum" sz="quarter" idx="10"/>
          </p:nvPr>
        </p:nvSpPr>
        <p:spPr/>
        <p:txBody>
          <a:bodyPr/>
          <a:lstStyle/>
          <a:p>
            <a:fld id="{17D72193-DBC7-4F70-B5FF-897D84970B3E}" type="slidenum">
              <a:rPr lang="en-US" smtClean="0"/>
              <a:t>32</a:t>
            </a:fld>
            <a:endParaRPr lang="en-US"/>
          </a:p>
        </p:txBody>
      </p:sp>
    </p:spTree>
    <p:extLst>
      <p:ext uri="{BB962C8B-B14F-4D97-AF65-F5344CB8AC3E}">
        <p14:creationId xmlns:p14="http://schemas.microsoft.com/office/powerpoint/2010/main" val="273802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enter your own ranking results of ideas, listing them from most feasible/important to least. In this example 1 was used in the ranking to indicate the most feasible/important ideas so the list was sorted from smallest to largest Average Cumulative Ranking.</a:t>
            </a:r>
          </a:p>
        </p:txBody>
      </p:sp>
      <p:sp>
        <p:nvSpPr>
          <p:cNvPr id="4" name="Slide Number Placeholder 3"/>
          <p:cNvSpPr>
            <a:spLocks noGrp="1"/>
          </p:cNvSpPr>
          <p:nvPr>
            <p:ph type="sldNum" sz="quarter" idx="10"/>
          </p:nvPr>
        </p:nvSpPr>
        <p:spPr/>
        <p:txBody>
          <a:bodyPr/>
          <a:lstStyle/>
          <a:p>
            <a:fld id="{17D72193-DBC7-4F70-B5FF-897D84970B3E}" type="slidenum">
              <a:rPr lang="en-US" smtClean="0"/>
              <a:t>33</a:t>
            </a:fld>
            <a:endParaRPr lang="en-US"/>
          </a:p>
        </p:txBody>
      </p:sp>
    </p:spTree>
    <p:extLst>
      <p:ext uri="{BB962C8B-B14F-4D97-AF65-F5344CB8AC3E}">
        <p14:creationId xmlns:p14="http://schemas.microsoft.com/office/powerpoint/2010/main" val="278243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make your own graph with your grouped </a:t>
            </a:r>
            <a:r>
              <a:rPr lang="en-US" dirty="0" err="1"/>
              <a:t>opportunties</a:t>
            </a:r>
            <a:r>
              <a:rPr lang="en-US" dirty="0"/>
              <a:t> ideas according to the rankings in the survey. In this case since we used 1 in the ranking to indicate the most feasible and the most important, these ideas closer to 0 are the most feasible/important</a:t>
            </a:r>
          </a:p>
        </p:txBody>
      </p:sp>
      <p:sp>
        <p:nvSpPr>
          <p:cNvPr id="4" name="Slide Number Placeholder 3"/>
          <p:cNvSpPr>
            <a:spLocks noGrp="1"/>
          </p:cNvSpPr>
          <p:nvPr>
            <p:ph type="sldNum" sz="quarter" idx="10"/>
          </p:nvPr>
        </p:nvSpPr>
        <p:spPr/>
        <p:txBody>
          <a:bodyPr/>
          <a:lstStyle/>
          <a:p>
            <a:fld id="{17D72193-DBC7-4F70-B5FF-897D84970B3E}" type="slidenum">
              <a:rPr lang="en-US" smtClean="0"/>
              <a:t>34</a:t>
            </a:fld>
            <a:endParaRPr lang="en-US"/>
          </a:p>
        </p:txBody>
      </p:sp>
    </p:spTree>
    <p:extLst>
      <p:ext uri="{BB962C8B-B14F-4D97-AF65-F5344CB8AC3E}">
        <p14:creationId xmlns:p14="http://schemas.microsoft.com/office/powerpoint/2010/main" val="179524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enter your own ranking results of ideas, listing them from most feasible/important to least. In this example 1 was used in the ranking to indicate the most feasible/important ideas so the list was sorted from smallest to largest Average Cumulative Ranking.</a:t>
            </a:r>
          </a:p>
        </p:txBody>
      </p:sp>
      <p:sp>
        <p:nvSpPr>
          <p:cNvPr id="4" name="Slide Number Placeholder 3"/>
          <p:cNvSpPr>
            <a:spLocks noGrp="1"/>
          </p:cNvSpPr>
          <p:nvPr>
            <p:ph type="sldNum" sz="quarter" idx="10"/>
          </p:nvPr>
        </p:nvSpPr>
        <p:spPr/>
        <p:txBody>
          <a:bodyPr/>
          <a:lstStyle/>
          <a:p>
            <a:fld id="{17D72193-DBC7-4F70-B5FF-897D84970B3E}" type="slidenum">
              <a:rPr lang="en-US" smtClean="0"/>
              <a:t>35</a:t>
            </a:fld>
            <a:endParaRPr lang="en-US"/>
          </a:p>
        </p:txBody>
      </p:sp>
    </p:spTree>
    <p:extLst>
      <p:ext uri="{BB962C8B-B14F-4D97-AF65-F5344CB8AC3E}">
        <p14:creationId xmlns:p14="http://schemas.microsoft.com/office/powerpoint/2010/main" val="213564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make your own graph with your grouped threats ideas according to the rankings in the survey. In this case since we used 1 in the ranking to indicate the most feasible and the most important, these ideas closer to 0 are the most feasible/important</a:t>
            </a:r>
          </a:p>
        </p:txBody>
      </p:sp>
      <p:sp>
        <p:nvSpPr>
          <p:cNvPr id="4" name="Slide Number Placeholder 3"/>
          <p:cNvSpPr>
            <a:spLocks noGrp="1"/>
          </p:cNvSpPr>
          <p:nvPr>
            <p:ph type="sldNum" sz="quarter" idx="10"/>
          </p:nvPr>
        </p:nvSpPr>
        <p:spPr/>
        <p:txBody>
          <a:bodyPr/>
          <a:lstStyle/>
          <a:p>
            <a:fld id="{17D72193-DBC7-4F70-B5FF-897D84970B3E}" type="slidenum">
              <a:rPr lang="en-US" smtClean="0"/>
              <a:t>36</a:t>
            </a:fld>
            <a:endParaRPr lang="en-US"/>
          </a:p>
        </p:txBody>
      </p:sp>
    </p:spTree>
    <p:extLst>
      <p:ext uri="{BB962C8B-B14F-4D97-AF65-F5344CB8AC3E}">
        <p14:creationId xmlns:p14="http://schemas.microsoft.com/office/powerpoint/2010/main" val="65712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You would enter your own ranking results of ideas, listing them from most feasible/important to least. In this example 1 was used in the ranking to indicate the most feasible/important ideas so the list was sorted from smallest to largest Average Cumulative Ranking.</a:t>
            </a:r>
          </a:p>
        </p:txBody>
      </p:sp>
      <p:sp>
        <p:nvSpPr>
          <p:cNvPr id="4" name="Slide Number Placeholder 3"/>
          <p:cNvSpPr>
            <a:spLocks noGrp="1"/>
          </p:cNvSpPr>
          <p:nvPr>
            <p:ph type="sldNum" sz="quarter" idx="10"/>
          </p:nvPr>
        </p:nvSpPr>
        <p:spPr/>
        <p:txBody>
          <a:bodyPr/>
          <a:lstStyle/>
          <a:p>
            <a:fld id="{17D72193-DBC7-4F70-B5FF-897D84970B3E}" type="slidenum">
              <a:rPr lang="en-US" smtClean="0"/>
              <a:t>37</a:t>
            </a:fld>
            <a:endParaRPr lang="en-US"/>
          </a:p>
        </p:txBody>
      </p:sp>
    </p:spTree>
    <p:extLst>
      <p:ext uri="{BB962C8B-B14F-4D97-AF65-F5344CB8AC3E}">
        <p14:creationId xmlns:p14="http://schemas.microsoft.com/office/powerpoint/2010/main" val="102245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ranking results you would list your top 2-3 for each category in this matrix</a:t>
            </a:r>
          </a:p>
        </p:txBody>
      </p:sp>
      <p:sp>
        <p:nvSpPr>
          <p:cNvPr id="4" name="Slide Number Placeholder 3"/>
          <p:cNvSpPr>
            <a:spLocks noGrp="1"/>
          </p:cNvSpPr>
          <p:nvPr>
            <p:ph type="sldNum" sz="quarter" idx="10"/>
          </p:nvPr>
        </p:nvSpPr>
        <p:spPr/>
        <p:txBody>
          <a:bodyPr/>
          <a:lstStyle/>
          <a:p>
            <a:fld id="{17D72193-DBC7-4F70-B5FF-897D84970B3E}" type="slidenum">
              <a:rPr lang="en-US" smtClean="0"/>
              <a:t>40</a:t>
            </a:fld>
            <a:endParaRPr lang="en-US"/>
          </a:p>
        </p:txBody>
      </p:sp>
    </p:spTree>
    <p:extLst>
      <p:ext uri="{BB962C8B-B14F-4D97-AF65-F5344CB8AC3E}">
        <p14:creationId xmlns:p14="http://schemas.microsoft.com/office/powerpoint/2010/main" val="194855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slide for each work group. For convenience, copy the associated cards/groups from the facilitated live remote meetings. For example if you top priority was “Protocol development” and was on the weaknesses slide, you would </a:t>
            </a:r>
            <a:r>
              <a:rPr lang="en-US" b="1" dirty="0"/>
              <a:t>copy all of the cards associate with that group </a:t>
            </a:r>
            <a:r>
              <a:rPr lang="en-US" dirty="0"/>
              <a:t>and past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72193-DBC7-4F70-B5FF-897D84970B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2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are the 10 stages of a remote SWOT analysis process we will be using.</a:t>
            </a:r>
          </a:p>
          <a:p>
            <a:r>
              <a:rPr lang="en-US" b="1" dirty="0"/>
              <a:t>SWOT Question Development</a:t>
            </a:r>
            <a:r>
              <a:rPr lang="en-US" dirty="0"/>
              <a:t> – Prompts your ideas.</a:t>
            </a:r>
          </a:p>
          <a:p>
            <a:r>
              <a:rPr lang="en-US" b="1" dirty="0"/>
              <a:t>Brainstorming</a:t>
            </a:r>
            <a:r>
              <a:rPr lang="en-US" dirty="0"/>
              <a:t>– Use online survey to brainstorm ideas before live remote meetings</a:t>
            </a:r>
          </a:p>
          <a:p>
            <a:r>
              <a:rPr lang="en-US" b="1" dirty="0"/>
              <a:t>4 Facilitated live remote meetings</a:t>
            </a:r>
            <a:r>
              <a:rPr lang="en-US" dirty="0"/>
              <a:t>– clarify brainstorm ideas, add more if needed, group like ideas, and develop titles/headers for groups</a:t>
            </a:r>
          </a:p>
          <a:p>
            <a:r>
              <a:rPr lang="en-US" b="1" dirty="0"/>
              <a:t>Ranking Grouped Ideas</a:t>
            </a:r>
            <a:r>
              <a:rPr lang="en-US" dirty="0"/>
              <a:t> – in a survey Order ideas by importance and feasibly to prioritize.</a:t>
            </a:r>
          </a:p>
          <a:p>
            <a:r>
              <a:rPr lang="en-US" b="1" dirty="0"/>
              <a:t>Work Groups</a:t>
            </a:r>
            <a:r>
              <a:rPr lang="en-US" dirty="0"/>
              <a:t>– work groups to develop goals, objectives, and action steps based on ranking results</a:t>
            </a:r>
          </a:p>
          <a:p>
            <a:r>
              <a:rPr lang="en-US" b="1" dirty="0"/>
              <a:t>Summary Report</a:t>
            </a:r>
            <a:r>
              <a:rPr lang="en-US" dirty="0"/>
              <a:t> – summary of results from each stage</a:t>
            </a:r>
          </a:p>
          <a:p>
            <a:r>
              <a:rPr lang="en-US" b="1" dirty="0"/>
              <a:t>Operationalization</a:t>
            </a:r>
            <a:r>
              <a:rPr lang="en-US" dirty="0"/>
              <a:t>– Work your SWOT analysis into an actionable plan!</a:t>
            </a:r>
          </a:p>
        </p:txBody>
      </p:sp>
      <p:sp>
        <p:nvSpPr>
          <p:cNvPr id="4" name="Slide Number Placeholder 3"/>
          <p:cNvSpPr>
            <a:spLocks noGrp="1"/>
          </p:cNvSpPr>
          <p:nvPr>
            <p:ph type="sldNum" sz="quarter" idx="10"/>
          </p:nvPr>
        </p:nvSpPr>
        <p:spPr/>
        <p:txBody>
          <a:bodyPr/>
          <a:lstStyle/>
          <a:p>
            <a:fld id="{17D72193-DBC7-4F70-B5FF-897D84970B3E}" type="slidenum">
              <a:rPr lang="en-US" smtClean="0"/>
              <a:t>4</a:t>
            </a:fld>
            <a:endParaRPr lang="en-US"/>
          </a:p>
        </p:txBody>
      </p:sp>
    </p:spTree>
    <p:extLst>
      <p:ext uri="{BB962C8B-B14F-4D97-AF65-F5344CB8AC3E}">
        <p14:creationId xmlns:p14="http://schemas.microsoft.com/office/powerpoint/2010/main" val="50963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slide for each goal. </a:t>
            </a:r>
            <a:r>
              <a:rPr lang="en-US" sz="1200" kern="1200" dirty="0">
                <a:solidFill>
                  <a:schemeClr val="tx1"/>
                </a:solidFill>
                <a:effectLst/>
                <a:latin typeface="+mn-lt"/>
                <a:ea typeface="+mn-ea"/>
                <a:cs typeface="+mn-cs"/>
              </a:rPr>
              <a:t>A Goal is a general, programmatic direction. It sets the compass of a program, but does not define the itinerary. It is therefore an immeasurable, lofty intent.</a:t>
            </a:r>
          </a:p>
          <a:p>
            <a:r>
              <a:rPr lang="en-US" sz="1200" kern="1200" dirty="0">
                <a:solidFill>
                  <a:schemeClr val="tx1"/>
                </a:solidFill>
                <a:effectLst/>
                <a:latin typeface="+mn-lt"/>
                <a:ea typeface="+mn-ea"/>
                <a:cs typeface="+mn-cs"/>
              </a:rPr>
              <a:t>An Objective defines </a:t>
            </a:r>
            <a:r>
              <a:rPr lang="en-US" sz="1200" i="1" kern="1200" dirty="0">
                <a:solidFill>
                  <a:schemeClr val="tx1"/>
                </a:solidFill>
                <a:effectLst/>
                <a:latin typeface="+mn-lt"/>
                <a:ea typeface="+mn-ea"/>
                <a:cs typeface="+mn-cs"/>
              </a:rPr>
              <a:t>specifically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will be accomplished and </a:t>
            </a:r>
            <a:r>
              <a:rPr lang="en-US" sz="1200" i="1" kern="1200" dirty="0">
                <a:solidFill>
                  <a:schemeClr val="tx1"/>
                </a:solidFill>
                <a:effectLst/>
                <a:latin typeface="+mn-lt"/>
                <a:ea typeface="+mn-ea"/>
                <a:cs typeface="+mn-cs"/>
              </a:rPr>
              <a:t>by when</a:t>
            </a:r>
            <a:r>
              <a:rPr lang="en-US" sz="1200" kern="1200" dirty="0">
                <a:solidFill>
                  <a:schemeClr val="tx1"/>
                </a:solidFill>
                <a:effectLst/>
                <a:latin typeface="+mn-lt"/>
                <a:ea typeface="+mn-ea"/>
                <a:cs typeface="+mn-cs"/>
              </a:rPr>
              <a:t> as one means of reaching a goal or desired future state. It must be measurable, usually states with an infinitive (“To…) and includes quantifiable terms and timeliness. Usually multiple objectives are necessary to reach a goal.</a:t>
            </a:r>
          </a:p>
          <a:p>
            <a:r>
              <a:rPr lang="en-US" sz="1200" kern="1200" dirty="0">
                <a:solidFill>
                  <a:schemeClr val="tx1"/>
                </a:solidFill>
                <a:effectLst/>
                <a:latin typeface="+mn-lt"/>
                <a:ea typeface="+mn-ea"/>
                <a:cs typeface="+mn-cs"/>
              </a:rPr>
              <a:t>An ACTION step defines </a:t>
            </a:r>
            <a:r>
              <a:rPr lang="en-US" sz="1200"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will do </a:t>
            </a:r>
            <a:r>
              <a:rPr lang="en-US" sz="1200" i="1" kern="1200" dirty="0">
                <a:solidFill>
                  <a:schemeClr val="tx1"/>
                </a:solidFill>
                <a:effectLst/>
                <a:latin typeface="+mn-lt"/>
                <a:ea typeface="+mn-ea"/>
                <a:cs typeface="+mn-cs"/>
              </a:rPr>
              <a:t>what activity</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by when</a:t>
            </a:r>
            <a:r>
              <a:rPr lang="en-US" sz="1200" kern="1200" dirty="0">
                <a:solidFill>
                  <a:schemeClr val="tx1"/>
                </a:solidFill>
                <a:effectLst/>
                <a:latin typeface="+mn-lt"/>
                <a:ea typeface="+mn-ea"/>
                <a:cs typeface="+mn-cs"/>
              </a:rPr>
              <a:t> in order to help achieve the objective. Usually several action steps are necessary to achieve an objective.</a:t>
            </a:r>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43</a:t>
            </a:fld>
            <a:endParaRPr lang="en-US"/>
          </a:p>
        </p:txBody>
      </p:sp>
    </p:spTree>
    <p:extLst>
      <p:ext uri="{BB962C8B-B14F-4D97-AF65-F5344CB8AC3E}">
        <p14:creationId xmlns:p14="http://schemas.microsoft.com/office/powerpoint/2010/main" val="421817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blanks in the slide above based on the SWOT questions you developed</a:t>
            </a:r>
          </a:p>
        </p:txBody>
      </p:sp>
      <p:sp>
        <p:nvSpPr>
          <p:cNvPr id="4" name="Slide Number Placeholder 3"/>
          <p:cNvSpPr>
            <a:spLocks noGrp="1"/>
          </p:cNvSpPr>
          <p:nvPr>
            <p:ph type="sldNum" sz="quarter" idx="10"/>
          </p:nvPr>
        </p:nvSpPr>
        <p:spPr/>
        <p:txBody>
          <a:bodyPr/>
          <a:lstStyle/>
          <a:p>
            <a:fld id="{17D72193-DBC7-4F70-B5FF-897D84970B3E}" type="slidenum">
              <a:rPr lang="en-US" smtClean="0"/>
              <a:t>7</a:t>
            </a:fld>
            <a:endParaRPr lang="en-US"/>
          </a:p>
        </p:txBody>
      </p:sp>
    </p:spTree>
    <p:extLst>
      <p:ext uri="{BB962C8B-B14F-4D97-AF65-F5344CB8AC3E}">
        <p14:creationId xmlns:p14="http://schemas.microsoft.com/office/powerpoint/2010/main" val="129742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colored cards intended to be used for group titles/headings</a:t>
            </a:r>
          </a:p>
          <a:p>
            <a:r>
              <a:rPr lang="en-US" dirty="0"/>
              <a:t>Yellow colored cards intended for brainstorming ideas. Each idea is on a separate card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Outline</a:t>
            </a:r>
          </a:p>
          <a:p>
            <a:r>
              <a:rPr lang="en-US" dirty="0"/>
              <a:t>1. Thank </a:t>
            </a:r>
            <a:r>
              <a:rPr lang="en-US" dirty="0" err="1"/>
              <a:t>yous</a:t>
            </a:r>
            <a:r>
              <a:rPr lang="en-US" dirty="0"/>
              <a:t> to those attending</a:t>
            </a:r>
          </a:p>
          <a:p>
            <a:r>
              <a:rPr lang="en-US" dirty="0"/>
              <a:t>2. Go to slide in PowerPoint template with the daily goal. The instructions, slide descriptions, and some talking points are in the notes areas of the slides in the template.</a:t>
            </a:r>
          </a:p>
          <a:p>
            <a:r>
              <a:rPr lang="en-US" dirty="0"/>
              <a:t>3. Go to next slide with the correct SWOT topic for the day (Strengths, Weaknesses, Opportunities, or Threats)</a:t>
            </a:r>
          </a:p>
          <a:p>
            <a:endParaRPr lang="en-US" dirty="0"/>
          </a:p>
          <a:p>
            <a:r>
              <a:rPr lang="en-US" dirty="0"/>
              <a:t>4. Review ideas from brainstorming survey: Give participants a few minutes to SILENTLY review the ideas on the slide. See example to right.</a:t>
            </a:r>
          </a:p>
          <a:p>
            <a:pPr lvl="1"/>
            <a:r>
              <a:rPr lang="en-US" dirty="0"/>
              <a:t>a. Check in at 2 minutes of quiet review to see if anyone needs more time</a:t>
            </a:r>
          </a:p>
          <a:p>
            <a:pPr lvl="1"/>
            <a:r>
              <a:rPr lang="en-US" dirty="0"/>
              <a:t>b. If applicable, check in at 5 min to see if need more time</a:t>
            </a:r>
          </a:p>
          <a:p>
            <a:pPr lvl="1"/>
            <a:r>
              <a:rPr lang="en-US" dirty="0"/>
              <a:t>c. Move on to next step ONLY if everyone is in agreement that they are done reviewing the ideas</a:t>
            </a:r>
          </a:p>
          <a:p>
            <a:pPr lvl="1"/>
            <a:r>
              <a:rPr lang="en-US" dirty="0"/>
              <a:t>d. Ask participants “Are we ok with moving on to the next step of the process?”</a:t>
            </a:r>
          </a:p>
          <a:p>
            <a:endParaRPr lang="en-US" dirty="0"/>
          </a:p>
          <a:p>
            <a:r>
              <a:rPr lang="en-US" dirty="0"/>
              <a:t>5. Adding NEW brainstorming ideas: Ask the participants “After reviewing all of the ideas, are there any NEW ones you want to add? Remember we only want new ideas that have not already been identified and each new idea must have a noun and a verb.”</a:t>
            </a:r>
          </a:p>
          <a:p>
            <a:pPr lvl="1"/>
            <a:r>
              <a:rPr lang="en-US" dirty="0"/>
              <a:t>a. Keep asking until no more new ideas.</a:t>
            </a:r>
          </a:p>
          <a:p>
            <a:pPr lvl="1"/>
            <a:r>
              <a:rPr lang="en-US" dirty="0"/>
              <a:t>b. Ask participants “Are we ok with moving on to the next step of the process?”</a:t>
            </a:r>
          </a:p>
          <a:p>
            <a:pPr lvl="1"/>
            <a:endParaRPr lang="en-US" dirty="0"/>
          </a:p>
          <a:p>
            <a:r>
              <a:rPr lang="en-US" sz="1200" b="0" i="0" kern="1200" dirty="0">
                <a:solidFill>
                  <a:schemeClr val="tx1"/>
                </a:solidFill>
                <a:effectLst/>
                <a:latin typeface="+mn-lt"/>
                <a:ea typeface="+mn-ea"/>
                <a:cs typeface="+mn-cs"/>
              </a:rPr>
              <a:t>6. Clarifying brainstorming ideas: Ask the participants “</a:t>
            </a:r>
            <a:r>
              <a:rPr lang="en-US" sz="1200" b="0" i="1" kern="1200" dirty="0">
                <a:solidFill>
                  <a:schemeClr val="tx1"/>
                </a:solidFill>
                <a:effectLst/>
                <a:latin typeface="+mn-lt"/>
                <a:ea typeface="+mn-ea"/>
                <a:cs typeface="+mn-cs"/>
              </a:rPr>
              <a:t>Are there any ideas up here you want clarification on?</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a. The person giving clarification on the idea does not need to be the one who submitted the idea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 You can change idea wording IF the ALL of the participants are in agreement – need to check in with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 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Affinity Diagramming: Explain to participants “</a:t>
            </a:r>
            <a:r>
              <a:rPr lang="en-US" sz="1200" b="0" i="1" kern="1200" dirty="0">
                <a:solidFill>
                  <a:schemeClr val="tx1"/>
                </a:solidFill>
                <a:effectLst/>
                <a:latin typeface="+mn-lt"/>
                <a:ea typeface="+mn-ea"/>
                <a:cs typeface="+mn-cs"/>
              </a:rPr>
              <a:t>Now we are going to group like ideas</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Instructions:</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Each person is going to have a chance to group the ideas you see on this screen.</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This activity is done in silence so no talking. I will remind you of this rule if anyone starts talking</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We will start with</a:t>
            </a:r>
            <a:r>
              <a:rPr lang="en-US" sz="1200" b="0" i="0" kern="1200" dirty="0">
                <a:solidFill>
                  <a:schemeClr val="tx1"/>
                </a:solidFill>
                <a:effectLst/>
                <a:latin typeface="+mn-lt"/>
                <a:ea typeface="+mn-ea"/>
                <a:cs typeface="+mn-cs"/>
              </a:rPr>
              <a:t> (however you want to start such as alphabetically)”</a:t>
            </a:r>
          </a:p>
          <a:p>
            <a:pPr marL="1200150" lvl="2" indent="-285750">
              <a:buAutoNum type="romanLcPeriod"/>
            </a:pPr>
            <a:r>
              <a:rPr lang="en-US" sz="1200" b="0" i="0" kern="1200" dirty="0">
                <a:solidFill>
                  <a:schemeClr val="tx1"/>
                </a:solidFill>
                <a:effectLst/>
                <a:latin typeface="+mn-lt"/>
                <a:ea typeface="+mn-ea"/>
                <a:cs typeface="+mn-cs"/>
              </a:rPr>
              <a:t>If the facilitator is also a participant, we found it useful for her/him to have already grouped the ideas. It saves time and reduces the cognitive burden of the other participants. If that is the case, here is a suggestion of what you can say next: “</a:t>
            </a:r>
            <a:r>
              <a:rPr lang="en-US" sz="1200" b="0" i="1" kern="1200" dirty="0">
                <a:solidFill>
                  <a:schemeClr val="tx1"/>
                </a:solidFill>
                <a:effectLst/>
                <a:latin typeface="+mn-lt"/>
                <a:ea typeface="+mn-ea"/>
                <a:cs typeface="+mn-cs"/>
              </a:rPr>
              <a:t>Andrea has already grouped the ideas and now we will start with XX. Please request control of the screen so I can give it to you</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When you are done grouping the ideas, let me know and release your control over the screen</a:t>
            </a:r>
            <a:r>
              <a:rPr lang="en-US" sz="1200" b="0" i="0" kern="1200" dirty="0">
                <a:solidFill>
                  <a:schemeClr val="tx1"/>
                </a:solidFill>
                <a:effectLst/>
                <a:latin typeface="+mn-lt"/>
                <a:ea typeface="+mn-ea"/>
                <a:cs typeface="+mn-cs"/>
              </a:rPr>
              <a:t>.”</a:t>
            </a:r>
          </a:p>
          <a:p>
            <a:pPr marL="742950" lvl="1" indent="-285750">
              <a:buAutoNum type="alphaLcPeriod"/>
            </a:pPr>
            <a:r>
              <a:rPr lang="en-US" sz="1200" b="0" i="0" kern="1200" dirty="0">
                <a:solidFill>
                  <a:schemeClr val="tx1"/>
                </a:solidFill>
                <a:effectLst/>
                <a:latin typeface="+mn-lt"/>
                <a:ea typeface="+mn-ea"/>
                <a:cs typeface="+mn-cs"/>
              </a:rPr>
              <a:t>Once last person has had their turn grouping ideas ask the participants: “</a:t>
            </a:r>
            <a:r>
              <a:rPr lang="en-US" sz="1200" b="0" i="1" kern="1200" dirty="0">
                <a:solidFill>
                  <a:schemeClr val="tx1"/>
                </a:solidFill>
                <a:effectLst/>
                <a:latin typeface="+mn-lt"/>
                <a:ea typeface="+mn-ea"/>
                <a:cs typeface="+mn-cs"/>
              </a:rPr>
              <a:t>Is there anyone who wants to move any ideas?</a:t>
            </a:r>
            <a:r>
              <a:rPr lang="en-US" sz="1200" b="0" i="0" kern="1200" dirty="0">
                <a:solidFill>
                  <a:schemeClr val="tx1"/>
                </a:solidFill>
                <a:effectLst/>
                <a:latin typeface="+mn-lt"/>
                <a:ea typeface="+mn-ea"/>
                <a:cs typeface="+mn-cs"/>
              </a:rPr>
              <a:t>”</a:t>
            </a:r>
          </a:p>
          <a:p>
            <a:pPr marL="1200150" lvl="2" indent="-285750">
              <a:buFont typeface="+mj-lt"/>
              <a:buAutoNum type="romanLcPeriod"/>
            </a:pPr>
            <a:r>
              <a:rPr lang="en-US" sz="1200" b="0" i="0" kern="1200" dirty="0">
                <a:solidFill>
                  <a:schemeClr val="tx1"/>
                </a:solidFill>
                <a:effectLst/>
                <a:latin typeface="+mn-lt"/>
                <a:ea typeface="+mn-ea"/>
                <a:cs typeface="+mn-cs"/>
              </a:rPr>
              <a:t>Keep checking in to see if someone wants to move any ideas until everyone seems fine with how they end up</a:t>
            </a:r>
          </a:p>
          <a:p>
            <a:pPr marL="1200150" lvl="2" indent="-285750">
              <a:buFont typeface="+mj-lt"/>
              <a:buAutoNum type="romanLcPeriod"/>
            </a:pPr>
            <a:r>
              <a:rPr lang="en-US" sz="1200" b="0" i="0" kern="1200" dirty="0">
                <a:solidFill>
                  <a:schemeClr val="tx1"/>
                </a:solidFill>
                <a:effectLst/>
                <a:latin typeface="+mn-lt"/>
                <a:ea typeface="+mn-ea"/>
                <a:cs typeface="+mn-cs"/>
              </a:rPr>
              <a:t>Verify with everyone that they are fine with the current groupings</a:t>
            </a:r>
          </a:p>
          <a:p>
            <a:pPr marL="1200150" lvl="2" indent="-285750">
              <a:buFont typeface="+mj-lt"/>
              <a:buAutoNum type="romanLcPeriod"/>
            </a:pPr>
            <a:r>
              <a:rPr lang="en-US" sz="1200" b="0" i="0" kern="1200" dirty="0">
                <a:solidFill>
                  <a:schemeClr val="tx1"/>
                </a:solidFill>
                <a:effectLst/>
                <a:latin typeface="+mn-lt"/>
                <a:ea typeface="+mn-ea"/>
                <a:cs typeface="+mn-cs"/>
              </a:rPr>
              <a:t>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Titles/headers: Explain to participants “</a:t>
            </a:r>
            <a:r>
              <a:rPr lang="en-US" sz="1200" b="0" i="1" kern="1200" dirty="0">
                <a:solidFill>
                  <a:schemeClr val="tx1"/>
                </a:solidFill>
                <a:effectLst/>
                <a:latin typeface="+mn-lt"/>
                <a:ea typeface="+mn-ea"/>
                <a:cs typeface="+mn-cs"/>
              </a:rPr>
              <a:t>Now we are going to develop titles or headers for each group</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Check to see if there is one group they want to start with first</a:t>
            </a:r>
          </a:p>
          <a:p>
            <a:pPr marL="685800" lvl="1" indent="-228600">
              <a:buAutoNum type="alphaLcPeriod"/>
            </a:pPr>
            <a:r>
              <a:rPr lang="en-US" sz="1200" b="0" i="0" kern="1200" dirty="0">
                <a:solidFill>
                  <a:schemeClr val="tx1"/>
                </a:solidFill>
                <a:effectLst/>
                <a:latin typeface="+mn-lt"/>
                <a:ea typeface="+mn-ea"/>
                <a:cs typeface="+mn-cs"/>
              </a:rPr>
              <a:t>Ask the participants “</a:t>
            </a:r>
            <a:r>
              <a:rPr lang="en-US" sz="1200" b="0" i="1" kern="1200" dirty="0">
                <a:solidFill>
                  <a:schemeClr val="tx1"/>
                </a:solidFill>
                <a:effectLst/>
                <a:latin typeface="+mn-lt"/>
                <a:ea typeface="+mn-ea"/>
                <a:cs typeface="+mn-cs"/>
              </a:rPr>
              <a:t>What do we want to call this group</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If something is suggested, check back with the participants that they are ok with what was suggested</a:t>
            </a:r>
          </a:p>
          <a:p>
            <a:pPr marL="685800" lvl="1" indent="-228600">
              <a:buAutoNum type="alphaLcPeriod"/>
            </a:pPr>
            <a:r>
              <a:rPr lang="en-US" sz="1200" b="0" i="0" kern="1200" dirty="0">
                <a:solidFill>
                  <a:schemeClr val="tx1"/>
                </a:solidFill>
                <a:effectLst/>
                <a:latin typeface="+mn-lt"/>
                <a:ea typeface="+mn-ea"/>
                <a:cs typeface="+mn-cs"/>
              </a:rPr>
              <a:t>Repeat 8.a. – 8.b until all of the groups have a title</a:t>
            </a:r>
          </a:p>
          <a:p>
            <a:pPr marL="685800" lvl="1" indent="-228600">
              <a:buAutoNum type="alphaL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Thank participants and let them know what the next steps will be</a:t>
            </a:r>
          </a:p>
          <a:p>
            <a:r>
              <a:rPr lang="en-US" sz="1200" b="0" i="0" kern="1200" dirty="0">
                <a:solidFill>
                  <a:schemeClr val="tx1"/>
                </a:solidFill>
                <a:effectLst/>
                <a:latin typeface="+mn-lt"/>
                <a:ea typeface="+mn-ea"/>
                <a:cs typeface="+mn-cs"/>
              </a:rPr>
              <a:t>SWOT: Stage 7 - Ranking Grouped Ideas via Online Survey</a:t>
            </a:r>
          </a:p>
          <a:p>
            <a:r>
              <a:rPr lang="en-US" sz="1200" b="0" i="0" kern="1200" dirty="0">
                <a:solidFill>
                  <a:schemeClr val="tx1"/>
                </a:solidFill>
                <a:effectLst/>
                <a:latin typeface="+mn-lt"/>
                <a:ea typeface="+mn-ea"/>
                <a:cs typeface="+mn-cs"/>
              </a:rPr>
              <a:t>SWOT: Stage 8 - Work Groups</a:t>
            </a:r>
          </a:p>
          <a:p>
            <a:r>
              <a:rPr lang="en-US" sz="1200" b="0" i="0" kern="1200" dirty="0">
                <a:solidFill>
                  <a:schemeClr val="tx1"/>
                </a:solidFill>
                <a:effectLst/>
                <a:latin typeface="+mn-lt"/>
                <a:ea typeface="+mn-ea"/>
                <a:cs typeface="+mn-cs"/>
              </a:rPr>
              <a:t>SWOT: Stage 9 - Summary Report</a:t>
            </a:r>
          </a:p>
          <a:p>
            <a:r>
              <a:rPr lang="en-US" sz="1200" b="0" i="0" kern="1200" dirty="0">
                <a:solidFill>
                  <a:schemeClr val="tx1"/>
                </a:solidFill>
                <a:effectLst/>
                <a:latin typeface="+mn-lt"/>
                <a:ea typeface="+mn-ea"/>
                <a:cs typeface="+mn-cs"/>
              </a:rPr>
              <a:t>SWOT: Stage 10 - Operationalization</a:t>
            </a:r>
          </a:p>
        </p:txBody>
      </p:sp>
      <p:sp>
        <p:nvSpPr>
          <p:cNvPr id="4" name="Slide Number Placeholder 3"/>
          <p:cNvSpPr>
            <a:spLocks noGrp="1"/>
          </p:cNvSpPr>
          <p:nvPr>
            <p:ph type="sldNum" sz="quarter" idx="10"/>
          </p:nvPr>
        </p:nvSpPr>
        <p:spPr/>
        <p:txBody>
          <a:bodyPr/>
          <a:lstStyle/>
          <a:p>
            <a:fld id="{17D72193-DBC7-4F70-B5FF-897D84970B3E}" type="slidenum">
              <a:rPr lang="en-US" smtClean="0"/>
              <a:t>12</a:t>
            </a:fld>
            <a:endParaRPr lang="en-US"/>
          </a:p>
        </p:txBody>
      </p:sp>
    </p:spTree>
    <p:extLst>
      <p:ext uri="{BB962C8B-B14F-4D97-AF65-F5344CB8AC3E}">
        <p14:creationId xmlns:p14="http://schemas.microsoft.com/office/powerpoint/2010/main" val="319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colored cards intended to be used for group titles/headings</a:t>
            </a:r>
          </a:p>
          <a:p>
            <a:r>
              <a:rPr lang="en-US" dirty="0"/>
              <a:t>Blue colored cards intended for brainstorming ideas. Each idea is on a separate card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Outline</a:t>
            </a:r>
          </a:p>
          <a:p>
            <a:r>
              <a:rPr lang="en-US" dirty="0"/>
              <a:t>1. Thank </a:t>
            </a:r>
            <a:r>
              <a:rPr lang="en-US" dirty="0" err="1"/>
              <a:t>yous</a:t>
            </a:r>
            <a:r>
              <a:rPr lang="en-US" dirty="0"/>
              <a:t> to those attending</a:t>
            </a:r>
          </a:p>
          <a:p>
            <a:r>
              <a:rPr lang="en-US" dirty="0"/>
              <a:t>2. Go to slide in PowerPoint template with the daily goal. The instructions, slide descriptions, and some talking points are in the notes areas of the slides in the template.</a:t>
            </a:r>
          </a:p>
          <a:p>
            <a:r>
              <a:rPr lang="en-US" dirty="0"/>
              <a:t>3. Go to next slide with the correct SWOT topic for the day (Strengths, Weaknesses, Opportunities, or Threats)</a:t>
            </a:r>
          </a:p>
          <a:p>
            <a:endParaRPr lang="en-US" dirty="0"/>
          </a:p>
          <a:p>
            <a:r>
              <a:rPr lang="en-US" dirty="0"/>
              <a:t>4. Review ideas from brainstorming survey: Give participants a few minutes to SILENTLY review the ideas on the slide. See example to right.</a:t>
            </a:r>
          </a:p>
          <a:p>
            <a:pPr lvl="1"/>
            <a:r>
              <a:rPr lang="en-US" dirty="0"/>
              <a:t>a. Check in at 2 minutes of quiet review to see if anyone needs more time</a:t>
            </a:r>
          </a:p>
          <a:p>
            <a:pPr lvl="1"/>
            <a:r>
              <a:rPr lang="en-US" dirty="0"/>
              <a:t>b. If applicable, check in at 5 min to see if need more time</a:t>
            </a:r>
          </a:p>
          <a:p>
            <a:pPr lvl="1"/>
            <a:r>
              <a:rPr lang="en-US" dirty="0"/>
              <a:t>c. Move on to next step ONLY if everyone is in agreement that they are done reviewing the ideas</a:t>
            </a:r>
          </a:p>
          <a:p>
            <a:pPr lvl="1"/>
            <a:r>
              <a:rPr lang="en-US" dirty="0"/>
              <a:t>d. Ask participants “Are we ok with moving on to the next step of the process?”</a:t>
            </a:r>
          </a:p>
          <a:p>
            <a:endParaRPr lang="en-US" dirty="0"/>
          </a:p>
          <a:p>
            <a:r>
              <a:rPr lang="en-US" dirty="0"/>
              <a:t>5. Adding NEW brainstorming ideas: Ask the participants “After reviewing all of the ideas, are there any NEW ones you want to add? Remember we only want new ideas that have not already been identified and each new idea must have a noun and a verb.”</a:t>
            </a:r>
          </a:p>
          <a:p>
            <a:pPr lvl="1"/>
            <a:r>
              <a:rPr lang="en-US" dirty="0"/>
              <a:t>a. Keep asking until no more new ideas.</a:t>
            </a:r>
          </a:p>
          <a:p>
            <a:pPr lvl="1"/>
            <a:r>
              <a:rPr lang="en-US" dirty="0"/>
              <a:t>b. Ask participants “Are we ok with moving on to the next step of the process?”</a:t>
            </a:r>
          </a:p>
          <a:p>
            <a:pPr lvl="1"/>
            <a:endParaRPr lang="en-US" dirty="0"/>
          </a:p>
          <a:p>
            <a:r>
              <a:rPr lang="en-US" sz="1200" b="0" i="0" kern="1200" dirty="0">
                <a:solidFill>
                  <a:schemeClr val="tx1"/>
                </a:solidFill>
                <a:effectLst/>
                <a:latin typeface="+mn-lt"/>
                <a:ea typeface="+mn-ea"/>
                <a:cs typeface="+mn-cs"/>
              </a:rPr>
              <a:t>6. Clarifying brainstorming ideas: Ask the participants “</a:t>
            </a:r>
            <a:r>
              <a:rPr lang="en-US" sz="1200" b="0" i="1" kern="1200" dirty="0">
                <a:solidFill>
                  <a:schemeClr val="tx1"/>
                </a:solidFill>
                <a:effectLst/>
                <a:latin typeface="+mn-lt"/>
                <a:ea typeface="+mn-ea"/>
                <a:cs typeface="+mn-cs"/>
              </a:rPr>
              <a:t>Are there any ideas up here you want clarification on?</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a. The person giving clarification on the idea does not need to be the one who submitted the idea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 You can change idea wording IF the ALL of the participants are in agreement – need to check in with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 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Affinity Diagramming: Explain to participants “</a:t>
            </a:r>
            <a:r>
              <a:rPr lang="en-US" sz="1200" b="0" i="1" kern="1200" dirty="0">
                <a:solidFill>
                  <a:schemeClr val="tx1"/>
                </a:solidFill>
                <a:effectLst/>
                <a:latin typeface="+mn-lt"/>
                <a:ea typeface="+mn-ea"/>
                <a:cs typeface="+mn-cs"/>
              </a:rPr>
              <a:t>Now we are going to group like ideas</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Instructions:</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Each person is going to have a chance to group the ideas you see on this screen.</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This activity is done in silence so no talking. I will remind you of this rule if anyone starts talking</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We will start with</a:t>
            </a:r>
            <a:r>
              <a:rPr lang="en-US" sz="1200" b="0" i="0" kern="1200" dirty="0">
                <a:solidFill>
                  <a:schemeClr val="tx1"/>
                </a:solidFill>
                <a:effectLst/>
                <a:latin typeface="+mn-lt"/>
                <a:ea typeface="+mn-ea"/>
                <a:cs typeface="+mn-cs"/>
              </a:rPr>
              <a:t> (however you want to start such as alphabetically)”</a:t>
            </a:r>
          </a:p>
          <a:p>
            <a:pPr marL="1200150" lvl="2" indent="-285750">
              <a:buAutoNum type="romanLcPeriod"/>
            </a:pPr>
            <a:r>
              <a:rPr lang="en-US" sz="1200" b="0" i="0" kern="1200" dirty="0">
                <a:solidFill>
                  <a:schemeClr val="tx1"/>
                </a:solidFill>
                <a:effectLst/>
                <a:latin typeface="+mn-lt"/>
                <a:ea typeface="+mn-ea"/>
                <a:cs typeface="+mn-cs"/>
              </a:rPr>
              <a:t>If the facilitator is also a participant, we found it useful for her/him to have already grouped the ideas. It saves time and reduces the cognitive burden of the other participants. If that is the case, here is a suggestion of what you can say next: “</a:t>
            </a:r>
            <a:r>
              <a:rPr lang="en-US" sz="1200" b="0" i="1" kern="1200" dirty="0">
                <a:solidFill>
                  <a:schemeClr val="tx1"/>
                </a:solidFill>
                <a:effectLst/>
                <a:latin typeface="+mn-lt"/>
                <a:ea typeface="+mn-ea"/>
                <a:cs typeface="+mn-cs"/>
              </a:rPr>
              <a:t>Andrea has already grouped the ideas and now we will start with XX. Please request control of the screen so I can give it to you</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When you are done grouping the ideas, let me know and release your control over the screen</a:t>
            </a:r>
            <a:r>
              <a:rPr lang="en-US" sz="1200" b="0" i="0" kern="1200" dirty="0">
                <a:solidFill>
                  <a:schemeClr val="tx1"/>
                </a:solidFill>
                <a:effectLst/>
                <a:latin typeface="+mn-lt"/>
                <a:ea typeface="+mn-ea"/>
                <a:cs typeface="+mn-cs"/>
              </a:rPr>
              <a:t>.”</a:t>
            </a:r>
          </a:p>
          <a:p>
            <a:pPr marL="742950" lvl="1" indent="-285750">
              <a:buAutoNum type="alphaLcPeriod"/>
            </a:pPr>
            <a:r>
              <a:rPr lang="en-US" sz="1200" b="0" i="0" kern="1200" dirty="0">
                <a:solidFill>
                  <a:schemeClr val="tx1"/>
                </a:solidFill>
                <a:effectLst/>
                <a:latin typeface="+mn-lt"/>
                <a:ea typeface="+mn-ea"/>
                <a:cs typeface="+mn-cs"/>
              </a:rPr>
              <a:t>Once last person has had their turn grouping ideas ask the participants: “</a:t>
            </a:r>
            <a:r>
              <a:rPr lang="en-US" sz="1200" b="0" i="1" kern="1200" dirty="0">
                <a:solidFill>
                  <a:schemeClr val="tx1"/>
                </a:solidFill>
                <a:effectLst/>
                <a:latin typeface="+mn-lt"/>
                <a:ea typeface="+mn-ea"/>
                <a:cs typeface="+mn-cs"/>
              </a:rPr>
              <a:t>Is there anyone who wants to move any ideas?</a:t>
            </a:r>
            <a:r>
              <a:rPr lang="en-US" sz="1200" b="0" i="0" kern="1200" dirty="0">
                <a:solidFill>
                  <a:schemeClr val="tx1"/>
                </a:solidFill>
                <a:effectLst/>
                <a:latin typeface="+mn-lt"/>
                <a:ea typeface="+mn-ea"/>
                <a:cs typeface="+mn-cs"/>
              </a:rPr>
              <a:t>”</a:t>
            </a:r>
          </a:p>
          <a:p>
            <a:pPr marL="1200150" lvl="2" indent="-285750">
              <a:buFont typeface="+mj-lt"/>
              <a:buAutoNum type="romanLcPeriod"/>
            </a:pPr>
            <a:r>
              <a:rPr lang="en-US" sz="1200" b="0" i="0" kern="1200" dirty="0">
                <a:solidFill>
                  <a:schemeClr val="tx1"/>
                </a:solidFill>
                <a:effectLst/>
                <a:latin typeface="+mn-lt"/>
                <a:ea typeface="+mn-ea"/>
                <a:cs typeface="+mn-cs"/>
              </a:rPr>
              <a:t>Keep checking in to see if someone wants to move any ideas until everyone seems fine with how they end up</a:t>
            </a:r>
          </a:p>
          <a:p>
            <a:pPr marL="1200150" lvl="2" indent="-285750">
              <a:buFont typeface="+mj-lt"/>
              <a:buAutoNum type="romanLcPeriod"/>
            </a:pPr>
            <a:r>
              <a:rPr lang="en-US" sz="1200" b="0" i="0" kern="1200" dirty="0">
                <a:solidFill>
                  <a:schemeClr val="tx1"/>
                </a:solidFill>
                <a:effectLst/>
                <a:latin typeface="+mn-lt"/>
                <a:ea typeface="+mn-ea"/>
                <a:cs typeface="+mn-cs"/>
              </a:rPr>
              <a:t>Verify with everyone that they are fine with the current groupings</a:t>
            </a:r>
          </a:p>
          <a:p>
            <a:pPr marL="1200150" lvl="2" indent="-285750">
              <a:buFont typeface="+mj-lt"/>
              <a:buAutoNum type="romanLcPeriod"/>
            </a:pPr>
            <a:r>
              <a:rPr lang="en-US" sz="1200" b="0" i="0" kern="1200" dirty="0">
                <a:solidFill>
                  <a:schemeClr val="tx1"/>
                </a:solidFill>
                <a:effectLst/>
                <a:latin typeface="+mn-lt"/>
                <a:ea typeface="+mn-ea"/>
                <a:cs typeface="+mn-cs"/>
              </a:rPr>
              <a:t>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Titles/headers: Explain to participants “</a:t>
            </a:r>
            <a:r>
              <a:rPr lang="en-US" sz="1200" b="0" i="1" kern="1200" dirty="0">
                <a:solidFill>
                  <a:schemeClr val="tx1"/>
                </a:solidFill>
                <a:effectLst/>
                <a:latin typeface="+mn-lt"/>
                <a:ea typeface="+mn-ea"/>
                <a:cs typeface="+mn-cs"/>
              </a:rPr>
              <a:t>Now we are going to develop titles or headers for each group</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Check to see if there is one group they want to start with first</a:t>
            </a:r>
          </a:p>
          <a:p>
            <a:pPr marL="685800" lvl="1" indent="-228600">
              <a:buAutoNum type="alphaLcPeriod"/>
            </a:pPr>
            <a:r>
              <a:rPr lang="en-US" sz="1200" b="0" i="0" kern="1200" dirty="0">
                <a:solidFill>
                  <a:schemeClr val="tx1"/>
                </a:solidFill>
                <a:effectLst/>
                <a:latin typeface="+mn-lt"/>
                <a:ea typeface="+mn-ea"/>
                <a:cs typeface="+mn-cs"/>
              </a:rPr>
              <a:t>Ask the participants “</a:t>
            </a:r>
            <a:r>
              <a:rPr lang="en-US" sz="1200" b="0" i="1" kern="1200" dirty="0">
                <a:solidFill>
                  <a:schemeClr val="tx1"/>
                </a:solidFill>
                <a:effectLst/>
                <a:latin typeface="+mn-lt"/>
                <a:ea typeface="+mn-ea"/>
                <a:cs typeface="+mn-cs"/>
              </a:rPr>
              <a:t>What do we want to call this group</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If something is suggested, check back with the participants that they are ok with what was suggested</a:t>
            </a:r>
          </a:p>
          <a:p>
            <a:pPr marL="685800" lvl="1" indent="-228600">
              <a:buAutoNum type="alphaLcPeriod"/>
            </a:pPr>
            <a:r>
              <a:rPr lang="en-US" sz="1200" b="0" i="0" kern="1200" dirty="0">
                <a:solidFill>
                  <a:schemeClr val="tx1"/>
                </a:solidFill>
                <a:effectLst/>
                <a:latin typeface="+mn-lt"/>
                <a:ea typeface="+mn-ea"/>
                <a:cs typeface="+mn-cs"/>
              </a:rPr>
              <a:t>Repeat 8.a. – 8.b until all of the groups have a title</a:t>
            </a:r>
          </a:p>
          <a:p>
            <a:pPr marL="685800" lvl="1" indent="-228600">
              <a:buAutoNum type="alphaL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Thank participants and let them know what the next steps will be</a:t>
            </a:r>
          </a:p>
          <a:p>
            <a:r>
              <a:rPr lang="en-US" sz="1200" b="0" i="0" kern="1200" dirty="0">
                <a:solidFill>
                  <a:schemeClr val="tx1"/>
                </a:solidFill>
                <a:effectLst/>
                <a:latin typeface="+mn-lt"/>
                <a:ea typeface="+mn-ea"/>
                <a:cs typeface="+mn-cs"/>
              </a:rPr>
              <a:t>SWOT: Stage 7 - Ranking Grouped Ideas via Online Survey</a:t>
            </a:r>
          </a:p>
          <a:p>
            <a:r>
              <a:rPr lang="en-US" sz="1200" b="0" i="0" kern="1200" dirty="0">
                <a:solidFill>
                  <a:schemeClr val="tx1"/>
                </a:solidFill>
                <a:effectLst/>
                <a:latin typeface="+mn-lt"/>
                <a:ea typeface="+mn-ea"/>
                <a:cs typeface="+mn-cs"/>
              </a:rPr>
              <a:t>SWOT: Stage 8 - Work Groups</a:t>
            </a:r>
          </a:p>
          <a:p>
            <a:r>
              <a:rPr lang="en-US" sz="1200" b="0" i="0" kern="1200" dirty="0">
                <a:solidFill>
                  <a:schemeClr val="tx1"/>
                </a:solidFill>
                <a:effectLst/>
                <a:latin typeface="+mn-lt"/>
                <a:ea typeface="+mn-ea"/>
                <a:cs typeface="+mn-cs"/>
              </a:rPr>
              <a:t>SWOT: Stage 9 - Summary Report</a:t>
            </a:r>
          </a:p>
          <a:p>
            <a:r>
              <a:rPr lang="en-US" sz="1200" b="0" i="0" kern="1200" dirty="0">
                <a:solidFill>
                  <a:schemeClr val="tx1"/>
                </a:solidFill>
                <a:effectLst/>
                <a:latin typeface="+mn-lt"/>
                <a:ea typeface="+mn-ea"/>
                <a:cs typeface="+mn-cs"/>
              </a:rPr>
              <a:t>SWOT: Stage 10 - Operationalization</a:t>
            </a:r>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16</a:t>
            </a:fld>
            <a:endParaRPr lang="en-US"/>
          </a:p>
        </p:txBody>
      </p:sp>
    </p:spTree>
    <p:extLst>
      <p:ext uri="{BB962C8B-B14F-4D97-AF65-F5344CB8AC3E}">
        <p14:creationId xmlns:p14="http://schemas.microsoft.com/office/powerpoint/2010/main" val="302592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colored cards intended to be used for group titles/headings</a:t>
            </a:r>
          </a:p>
          <a:p>
            <a:r>
              <a:rPr lang="en-US" dirty="0"/>
              <a:t>Green colored cards intended for brainstorming ideas. Each idea is on a separate card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Outline</a:t>
            </a:r>
          </a:p>
          <a:p>
            <a:r>
              <a:rPr lang="en-US" dirty="0"/>
              <a:t>1. Thank </a:t>
            </a:r>
            <a:r>
              <a:rPr lang="en-US" dirty="0" err="1"/>
              <a:t>yous</a:t>
            </a:r>
            <a:r>
              <a:rPr lang="en-US" dirty="0"/>
              <a:t> to those attending</a:t>
            </a:r>
          </a:p>
          <a:p>
            <a:r>
              <a:rPr lang="en-US" dirty="0"/>
              <a:t>2. Go to slide in PowerPoint template with the daily goal. The instructions, slide descriptions, and some talking points are in the notes areas of the slides in the template.</a:t>
            </a:r>
          </a:p>
          <a:p>
            <a:r>
              <a:rPr lang="en-US" dirty="0"/>
              <a:t>3. Go to next slide with the correct SWOT topic for the day (Strengths, Weaknesses, Opportunities, or Threats)</a:t>
            </a:r>
          </a:p>
          <a:p>
            <a:endParaRPr lang="en-US" dirty="0"/>
          </a:p>
          <a:p>
            <a:r>
              <a:rPr lang="en-US" dirty="0"/>
              <a:t>4. Review ideas from brainstorming survey: Give participants a few minutes to SILENTLY review the ideas on the slide. See example to right.</a:t>
            </a:r>
          </a:p>
          <a:p>
            <a:pPr lvl="1"/>
            <a:r>
              <a:rPr lang="en-US" dirty="0"/>
              <a:t>a. Check in at 2 minutes of quiet review to see if anyone needs more time</a:t>
            </a:r>
          </a:p>
          <a:p>
            <a:pPr lvl="1"/>
            <a:r>
              <a:rPr lang="en-US" dirty="0"/>
              <a:t>b. If applicable, check in at 5 min to see if need more time</a:t>
            </a:r>
          </a:p>
          <a:p>
            <a:pPr lvl="1"/>
            <a:r>
              <a:rPr lang="en-US" dirty="0"/>
              <a:t>c. Move on to next step ONLY if everyone is in agreement that they are done reviewing the ideas</a:t>
            </a:r>
          </a:p>
          <a:p>
            <a:pPr lvl="1"/>
            <a:r>
              <a:rPr lang="en-US" dirty="0"/>
              <a:t>d. Ask participants “Are we ok with moving on to the next step of the process?”</a:t>
            </a:r>
          </a:p>
          <a:p>
            <a:endParaRPr lang="en-US" dirty="0"/>
          </a:p>
          <a:p>
            <a:r>
              <a:rPr lang="en-US" dirty="0"/>
              <a:t>5. Adding NEW brainstorming ideas: Ask the participants “After reviewing all of the ideas, are there any NEW ones you want to add? Remember we only want new ideas that have not already been identified and each new idea must have a noun and a verb.”</a:t>
            </a:r>
          </a:p>
          <a:p>
            <a:pPr lvl="1"/>
            <a:r>
              <a:rPr lang="en-US" dirty="0"/>
              <a:t>a. Keep asking until no more new ideas.</a:t>
            </a:r>
          </a:p>
          <a:p>
            <a:pPr lvl="1"/>
            <a:r>
              <a:rPr lang="en-US" dirty="0"/>
              <a:t>b. Ask participants “Are we ok with moving on to the next step of the process?”</a:t>
            </a:r>
          </a:p>
          <a:p>
            <a:pPr lvl="1"/>
            <a:endParaRPr lang="en-US" dirty="0"/>
          </a:p>
          <a:p>
            <a:r>
              <a:rPr lang="en-US" sz="1200" b="0" i="0" kern="1200" dirty="0">
                <a:solidFill>
                  <a:schemeClr val="tx1"/>
                </a:solidFill>
                <a:effectLst/>
                <a:latin typeface="+mn-lt"/>
                <a:ea typeface="+mn-ea"/>
                <a:cs typeface="+mn-cs"/>
              </a:rPr>
              <a:t>6. Clarifying brainstorming ideas: Ask the participants “</a:t>
            </a:r>
            <a:r>
              <a:rPr lang="en-US" sz="1200" b="0" i="1" kern="1200" dirty="0">
                <a:solidFill>
                  <a:schemeClr val="tx1"/>
                </a:solidFill>
                <a:effectLst/>
                <a:latin typeface="+mn-lt"/>
                <a:ea typeface="+mn-ea"/>
                <a:cs typeface="+mn-cs"/>
              </a:rPr>
              <a:t>Are there any ideas up here you want clarification on?</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a. The person giving clarification on the idea does not need to be the one who submitted the idea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 You can change idea wording IF the ALL of the participants are in agreement – need to check in with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 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Affinity Diagramming: Explain to participants “</a:t>
            </a:r>
            <a:r>
              <a:rPr lang="en-US" sz="1200" b="0" i="1" kern="1200" dirty="0">
                <a:solidFill>
                  <a:schemeClr val="tx1"/>
                </a:solidFill>
                <a:effectLst/>
                <a:latin typeface="+mn-lt"/>
                <a:ea typeface="+mn-ea"/>
                <a:cs typeface="+mn-cs"/>
              </a:rPr>
              <a:t>Now we are going to group like ideas</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Instructions:</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Each person is going to have a chance to group the ideas you see on this screen.</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This activity is done in silence so no talking. I will remind you of this rule if anyone starts talking</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We will start with</a:t>
            </a:r>
            <a:r>
              <a:rPr lang="en-US" sz="1200" b="0" i="0" kern="1200" dirty="0">
                <a:solidFill>
                  <a:schemeClr val="tx1"/>
                </a:solidFill>
                <a:effectLst/>
                <a:latin typeface="+mn-lt"/>
                <a:ea typeface="+mn-ea"/>
                <a:cs typeface="+mn-cs"/>
              </a:rPr>
              <a:t> (however you want to start such as alphabetically)”</a:t>
            </a:r>
          </a:p>
          <a:p>
            <a:pPr marL="1200150" lvl="2" indent="-285750">
              <a:buAutoNum type="romanLcPeriod"/>
            </a:pPr>
            <a:r>
              <a:rPr lang="en-US" sz="1200" b="0" i="0" kern="1200" dirty="0">
                <a:solidFill>
                  <a:schemeClr val="tx1"/>
                </a:solidFill>
                <a:effectLst/>
                <a:latin typeface="+mn-lt"/>
                <a:ea typeface="+mn-ea"/>
                <a:cs typeface="+mn-cs"/>
              </a:rPr>
              <a:t>If the facilitator is also a participant, we found it useful for her/him to have already grouped the ideas. It saves time and reduces the cognitive burden of the other participants. If that is the case, here is a suggestion of what you can say next: “</a:t>
            </a:r>
            <a:r>
              <a:rPr lang="en-US" sz="1200" b="0" i="1" kern="1200" dirty="0">
                <a:solidFill>
                  <a:schemeClr val="tx1"/>
                </a:solidFill>
                <a:effectLst/>
                <a:latin typeface="+mn-lt"/>
                <a:ea typeface="+mn-ea"/>
                <a:cs typeface="+mn-cs"/>
              </a:rPr>
              <a:t>Andrea has already grouped the ideas and now we will start with XX. Please request control of the screen so I can give it to you</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When you are done grouping the ideas, let me know and release your control over the screen</a:t>
            </a:r>
            <a:r>
              <a:rPr lang="en-US" sz="1200" b="0" i="0" kern="1200" dirty="0">
                <a:solidFill>
                  <a:schemeClr val="tx1"/>
                </a:solidFill>
                <a:effectLst/>
                <a:latin typeface="+mn-lt"/>
                <a:ea typeface="+mn-ea"/>
                <a:cs typeface="+mn-cs"/>
              </a:rPr>
              <a:t>.”</a:t>
            </a:r>
          </a:p>
          <a:p>
            <a:pPr marL="742950" lvl="1" indent="-285750">
              <a:buAutoNum type="alphaLcPeriod"/>
            </a:pPr>
            <a:r>
              <a:rPr lang="en-US" sz="1200" b="0" i="0" kern="1200" dirty="0">
                <a:solidFill>
                  <a:schemeClr val="tx1"/>
                </a:solidFill>
                <a:effectLst/>
                <a:latin typeface="+mn-lt"/>
                <a:ea typeface="+mn-ea"/>
                <a:cs typeface="+mn-cs"/>
              </a:rPr>
              <a:t>Once last person has had their turn grouping ideas ask the participants: “</a:t>
            </a:r>
            <a:r>
              <a:rPr lang="en-US" sz="1200" b="0" i="1" kern="1200" dirty="0">
                <a:solidFill>
                  <a:schemeClr val="tx1"/>
                </a:solidFill>
                <a:effectLst/>
                <a:latin typeface="+mn-lt"/>
                <a:ea typeface="+mn-ea"/>
                <a:cs typeface="+mn-cs"/>
              </a:rPr>
              <a:t>Is there anyone who wants to move any ideas?</a:t>
            </a:r>
            <a:r>
              <a:rPr lang="en-US" sz="1200" b="0" i="0" kern="1200" dirty="0">
                <a:solidFill>
                  <a:schemeClr val="tx1"/>
                </a:solidFill>
                <a:effectLst/>
                <a:latin typeface="+mn-lt"/>
                <a:ea typeface="+mn-ea"/>
                <a:cs typeface="+mn-cs"/>
              </a:rPr>
              <a:t>”</a:t>
            </a:r>
          </a:p>
          <a:p>
            <a:pPr marL="1200150" lvl="2" indent="-285750">
              <a:buFont typeface="+mj-lt"/>
              <a:buAutoNum type="romanLcPeriod"/>
            </a:pPr>
            <a:r>
              <a:rPr lang="en-US" sz="1200" b="0" i="0" kern="1200" dirty="0">
                <a:solidFill>
                  <a:schemeClr val="tx1"/>
                </a:solidFill>
                <a:effectLst/>
                <a:latin typeface="+mn-lt"/>
                <a:ea typeface="+mn-ea"/>
                <a:cs typeface="+mn-cs"/>
              </a:rPr>
              <a:t>Keep checking in to see if someone wants to move any ideas until everyone seems fine with how they end up</a:t>
            </a:r>
          </a:p>
          <a:p>
            <a:pPr marL="1200150" lvl="2" indent="-285750">
              <a:buFont typeface="+mj-lt"/>
              <a:buAutoNum type="romanLcPeriod"/>
            </a:pPr>
            <a:r>
              <a:rPr lang="en-US" sz="1200" b="0" i="0" kern="1200" dirty="0">
                <a:solidFill>
                  <a:schemeClr val="tx1"/>
                </a:solidFill>
                <a:effectLst/>
                <a:latin typeface="+mn-lt"/>
                <a:ea typeface="+mn-ea"/>
                <a:cs typeface="+mn-cs"/>
              </a:rPr>
              <a:t>Verify with everyone that they are fine with the current groupings</a:t>
            </a:r>
          </a:p>
          <a:p>
            <a:pPr marL="1200150" lvl="2" indent="-285750">
              <a:buFont typeface="+mj-lt"/>
              <a:buAutoNum type="romanLcPeriod"/>
            </a:pPr>
            <a:r>
              <a:rPr lang="en-US" sz="1200" b="0" i="0" kern="1200" dirty="0">
                <a:solidFill>
                  <a:schemeClr val="tx1"/>
                </a:solidFill>
                <a:effectLst/>
                <a:latin typeface="+mn-lt"/>
                <a:ea typeface="+mn-ea"/>
                <a:cs typeface="+mn-cs"/>
              </a:rPr>
              <a:t>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Titles/headers: Explain to participants “</a:t>
            </a:r>
            <a:r>
              <a:rPr lang="en-US" sz="1200" b="0" i="1" kern="1200" dirty="0">
                <a:solidFill>
                  <a:schemeClr val="tx1"/>
                </a:solidFill>
                <a:effectLst/>
                <a:latin typeface="+mn-lt"/>
                <a:ea typeface="+mn-ea"/>
                <a:cs typeface="+mn-cs"/>
              </a:rPr>
              <a:t>Now we are going to develop titles or headers for each group</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Check to see if there is one group they want to start with first</a:t>
            </a:r>
          </a:p>
          <a:p>
            <a:pPr marL="685800" lvl="1" indent="-228600">
              <a:buAutoNum type="alphaLcPeriod"/>
            </a:pPr>
            <a:r>
              <a:rPr lang="en-US" sz="1200" b="0" i="0" kern="1200" dirty="0">
                <a:solidFill>
                  <a:schemeClr val="tx1"/>
                </a:solidFill>
                <a:effectLst/>
                <a:latin typeface="+mn-lt"/>
                <a:ea typeface="+mn-ea"/>
                <a:cs typeface="+mn-cs"/>
              </a:rPr>
              <a:t>Ask the participants “</a:t>
            </a:r>
            <a:r>
              <a:rPr lang="en-US" sz="1200" b="0" i="1" kern="1200" dirty="0">
                <a:solidFill>
                  <a:schemeClr val="tx1"/>
                </a:solidFill>
                <a:effectLst/>
                <a:latin typeface="+mn-lt"/>
                <a:ea typeface="+mn-ea"/>
                <a:cs typeface="+mn-cs"/>
              </a:rPr>
              <a:t>What do we want to call this group</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If something is suggested, check back with the participants that they are ok with what was suggested</a:t>
            </a:r>
          </a:p>
          <a:p>
            <a:pPr marL="685800" lvl="1" indent="-228600">
              <a:buAutoNum type="alphaLcPeriod"/>
            </a:pPr>
            <a:r>
              <a:rPr lang="en-US" sz="1200" b="0" i="0" kern="1200" dirty="0">
                <a:solidFill>
                  <a:schemeClr val="tx1"/>
                </a:solidFill>
                <a:effectLst/>
                <a:latin typeface="+mn-lt"/>
                <a:ea typeface="+mn-ea"/>
                <a:cs typeface="+mn-cs"/>
              </a:rPr>
              <a:t>Repeat 8.a. – 8.b until all of the groups have a title</a:t>
            </a:r>
          </a:p>
          <a:p>
            <a:pPr marL="685800" lvl="1" indent="-228600">
              <a:buAutoNum type="alphaL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Thank participants and let them know what the next steps will be</a:t>
            </a:r>
          </a:p>
          <a:p>
            <a:r>
              <a:rPr lang="en-US" sz="1200" b="0" i="0" kern="1200" dirty="0">
                <a:solidFill>
                  <a:schemeClr val="tx1"/>
                </a:solidFill>
                <a:effectLst/>
                <a:latin typeface="+mn-lt"/>
                <a:ea typeface="+mn-ea"/>
                <a:cs typeface="+mn-cs"/>
              </a:rPr>
              <a:t>SWOT: Stage 7 - Ranking Grouped Ideas via Online Survey</a:t>
            </a:r>
          </a:p>
          <a:p>
            <a:r>
              <a:rPr lang="en-US" sz="1200" b="0" i="0" kern="1200" dirty="0">
                <a:solidFill>
                  <a:schemeClr val="tx1"/>
                </a:solidFill>
                <a:effectLst/>
                <a:latin typeface="+mn-lt"/>
                <a:ea typeface="+mn-ea"/>
                <a:cs typeface="+mn-cs"/>
              </a:rPr>
              <a:t>SWOT: Stage 8 - Work Groups</a:t>
            </a:r>
          </a:p>
          <a:p>
            <a:r>
              <a:rPr lang="en-US" sz="1200" b="0" i="0" kern="1200" dirty="0">
                <a:solidFill>
                  <a:schemeClr val="tx1"/>
                </a:solidFill>
                <a:effectLst/>
                <a:latin typeface="+mn-lt"/>
                <a:ea typeface="+mn-ea"/>
                <a:cs typeface="+mn-cs"/>
              </a:rPr>
              <a:t>SWOT: Stage 9 - Summary Report</a:t>
            </a:r>
          </a:p>
          <a:p>
            <a:r>
              <a:rPr lang="en-US" sz="1200" b="0" i="0" kern="1200" dirty="0">
                <a:solidFill>
                  <a:schemeClr val="tx1"/>
                </a:solidFill>
                <a:effectLst/>
                <a:latin typeface="+mn-lt"/>
                <a:ea typeface="+mn-ea"/>
                <a:cs typeface="+mn-cs"/>
              </a:rPr>
              <a:t>SWOT: Stage 10 - Operationalization</a:t>
            </a:r>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20</a:t>
            </a:fld>
            <a:endParaRPr lang="en-US"/>
          </a:p>
        </p:txBody>
      </p:sp>
    </p:spTree>
    <p:extLst>
      <p:ext uri="{BB962C8B-B14F-4D97-AF65-F5344CB8AC3E}">
        <p14:creationId xmlns:p14="http://schemas.microsoft.com/office/powerpoint/2010/main" val="293700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colored cards intended to be used for group titles/headings</a:t>
            </a:r>
          </a:p>
          <a:p>
            <a:r>
              <a:rPr lang="en-US" dirty="0"/>
              <a:t>Purple colored cards intended for brainstorming ideas. Each idea is on a separate card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Facilitation Outline</a:t>
            </a:r>
          </a:p>
          <a:p>
            <a:r>
              <a:rPr lang="en-US" dirty="0"/>
              <a:t>1. Thank </a:t>
            </a:r>
            <a:r>
              <a:rPr lang="en-US" dirty="0" err="1"/>
              <a:t>yous</a:t>
            </a:r>
            <a:r>
              <a:rPr lang="en-US" dirty="0"/>
              <a:t> to those attending</a:t>
            </a:r>
          </a:p>
          <a:p>
            <a:r>
              <a:rPr lang="en-US" dirty="0"/>
              <a:t>2. Go to slide in PowerPoint template with the daily goal. The instructions, slide descriptions, and some talking points are in the notes areas of the slides in the template.</a:t>
            </a:r>
          </a:p>
          <a:p>
            <a:r>
              <a:rPr lang="en-US" dirty="0"/>
              <a:t>3. Go to next slide with the correct SWOT topic for the day (Strengths, Weaknesses, Opportunities, or Threats)</a:t>
            </a:r>
          </a:p>
          <a:p>
            <a:endParaRPr lang="en-US" dirty="0"/>
          </a:p>
          <a:p>
            <a:r>
              <a:rPr lang="en-US" dirty="0"/>
              <a:t>4. Review ideas from brainstorming survey: Give participants a few minutes to SILENTLY review the ideas on the slide. See example to right.</a:t>
            </a:r>
          </a:p>
          <a:p>
            <a:pPr lvl="1"/>
            <a:r>
              <a:rPr lang="en-US" dirty="0"/>
              <a:t>a. Check in at 2 minutes of quiet review to see if anyone needs more time</a:t>
            </a:r>
          </a:p>
          <a:p>
            <a:pPr lvl="1"/>
            <a:r>
              <a:rPr lang="en-US" dirty="0"/>
              <a:t>b. If applicable, check in at 5 min to see if need more time</a:t>
            </a:r>
          </a:p>
          <a:p>
            <a:pPr lvl="1"/>
            <a:r>
              <a:rPr lang="en-US" dirty="0"/>
              <a:t>c. Move on to next step ONLY if everyone is in agreement that they are done reviewing the ideas</a:t>
            </a:r>
          </a:p>
          <a:p>
            <a:pPr lvl="1"/>
            <a:r>
              <a:rPr lang="en-US" dirty="0"/>
              <a:t>d. Ask participants “Are we ok with moving on to the next step of the process?”</a:t>
            </a:r>
          </a:p>
          <a:p>
            <a:endParaRPr lang="en-US" dirty="0"/>
          </a:p>
          <a:p>
            <a:r>
              <a:rPr lang="en-US" dirty="0"/>
              <a:t>5. Adding NEW brainstorming ideas: Ask the participants “After reviewing all of the ideas, are there any NEW ones you want to add? Remember we only want new ideas that have not already been identified and each new idea must have a noun and a verb.”</a:t>
            </a:r>
          </a:p>
          <a:p>
            <a:pPr lvl="1"/>
            <a:r>
              <a:rPr lang="en-US" dirty="0"/>
              <a:t>a. Keep asking until no more new ideas.</a:t>
            </a:r>
          </a:p>
          <a:p>
            <a:pPr lvl="1"/>
            <a:r>
              <a:rPr lang="en-US" dirty="0"/>
              <a:t>b. Ask participants “Are we ok with moving on to the next step of the process?”</a:t>
            </a:r>
          </a:p>
          <a:p>
            <a:pPr lvl="1"/>
            <a:endParaRPr lang="en-US" dirty="0"/>
          </a:p>
          <a:p>
            <a:r>
              <a:rPr lang="en-US" sz="1200" b="0" i="0" kern="1200" dirty="0">
                <a:solidFill>
                  <a:schemeClr val="tx1"/>
                </a:solidFill>
                <a:effectLst/>
                <a:latin typeface="+mn-lt"/>
                <a:ea typeface="+mn-ea"/>
                <a:cs typeface="+mn-cs"/>
              </a:rPr>
              <a:t>6. Clarifying brainstorming ideas: Ask the participants “</a:t>
            </a:r>
            <a:r>
              <a:rPr lang="en-US" sz="1200" b="0" i="1" kern="1200" dirty="0">
                <a:solidFill>
                  <a:schemeClr val="tx1"/>
                </a:solidFill>
                <a:effectLst/>
                <a:latin typeface="+mn-lt"/>
                <a:ea typeface="+mn-ea"/>
                <a:cs typeface="+mn-cs"/>
              </a:rPr>
              <a:t>Are there any ideas up here you want clarification on?</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a. The person giving clarification on the idea does not need to be the one who submitted the idea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 You can change idea wording IF the ALL of the participants are in agreement – need to check in with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 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Affinity Diagramming: Explain to participants “</a:t>
            </a:r>
            <a:r>
              <a:rPr lang="en-US" sz="1200" b="0" i="1" kern="1200" dirty="0">
                <a:solidFill>
                  <a:schemeClr val="tx1"/>
                </a:solidFill>
                <a:effectLst/>
                <a:latin typeface="+mn-lt"/>
                <a:ea typeface="+mn-ea"/>
                <a:cs typeface="+mn-cs"/>
              </a:rPr>
              <a:t>Now we are going to group like ideas</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Instructions:</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Each person is going to have a chance to group the ideas you see on this screen.</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This activity is done in silence so no talking. I will remind you of this rule if anyone starts talking</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We will start with</a:t>
            </a:r>
            <a:r>
              <a:rPr lang="en-US" sz="1200" b="0" i="0" kern="1200" dirty="0">
                <a:solidFill>
                  <a:schemeClr val="tx1"/>
                </a:solidFill>
                <a:effectLst/>
                <a:latin typeface="+mn-lt"/>
                <a:ea typeface="+mn-ea"/>
                <a:cs typeface="+mn-cs"/>
              </a:rPr>
              <a:t> (however you want to start such as alphabetically)”</a:t>
            </a:r>
          </a:p>
          <a:p>
            <a:pPr marL="1200150" lvl="2" indent="-285750">
              <a:buAutoNum type="romanLcPeriod"/>
            </a:pPr>
            <a:r>
              <a:rPr lang="en-US" sz="1200" b="0" i="0" kern="1200" dirty="0">
                <a:solidFill>
                  <a:schemeClr val="tx1"/>
                </a:solidFill>
                <a:effectLst/>
                <a:latin typeface="+mn-lt"/>
                <a:ea typeface="+mn-ea"/>
                <a:cs typeface="+mn-cs"/>
              </a:rPr>
              <a:t>If the facilitator is also a participant, we found it useful for her/him to have already grouped the ideas. It saves time and reduces the cognitive burden of the other participants. If that is the case, here is a suggestion of what you can say next: “</a:t>
            </a:r>
            <a:r>
              <a:rPr lang="en-US" sz="1200" b="0" i="1" kern="1200" dirty="0">
                <a:solidFill>
                  <a:schemeClr val="tx1"/>
                </a:solidFill>
                <a:effectLst/>
                <a:latin typeface="+mn-lt"/>
                <a:ea typeface="+mn-ea"/>
                <a:cs typeface="+mn-cs"/>
              </a:rPr>
              <a:t>Andrea has already grouped the ideas and now we will start with XX. Please request control of the screen so I can give it to you</a:t>
            </a:r>
            <a:r>
              <a:rPr lang="en-US" sz="1200" b="0" i="0" kern="1200" dirty="0">
                <a:solidFill>
                  <a:schemeClr val="tx1"/>
                </a:solidFill>
                <a:effectLst/>
                <a:latin typeface="+mn-lt"/>
                <a:ea typeface="+mn-ea"/>
                <a:cs typeface="+mn-cs"/>
              </a:rPr>
              <a:t>.”</a:t>
            </a:r>
          </a:p>
          <a:p>
            <a:pPr marL="1200150" lvl="2" indent="-285750">
              <a:buAutoNum type="romanLcPeriod"/>
            </a:pP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When you are done grouping the ideas, let me know and release your control over the screen</a:t>
            </a:r>
            <a:r>
              <a:rPr lang="en-US" sz="1200" b="0" i="0" kern="1200" dirty="0">
                <a:solidFill>
                  <a:schemeClr val="tx1"/>
                </a:solidFill>
                <a:effectLst/>
                <a:latin typeface="+mn-lt"/>
                <a:ea typeface="+mn-ea"/>
                <a:cs typeface="+mn-cs"/>
              </a:rPr>
              <a:t>.”</a:t>
            </a:r>
          </a:p>
          <a:p>
            <a:pPr marL="742950" lvl="1" indent="-285750">
              <a:buAutoNum type="alphaLcPeriod"/>
            </a:pPr>
            <a:r>
              <a:rPr lang="en-US" sz="1200" b="0" i="0" kern="1200" dirty="0">
                <a:solidFill>
                  <a:schemeClr val="tx1"/>
                </a:solidFill>
                <a:effectLst/>
                <a:latin typeface="+mn-lt"/>
                <a:ea typeface="+mn-ea"/>
                <a:cs typeface="+mn-cs"/>
              </a:rPr>
              <a:t>Once last person has had their turn grouping ideas ask the participants: “</a:t>
            </a:r>
            <a:r>
              <a:rPr lang="en-US" sz="1200" b="0" i="1" kern="1200" dirty="0">
                <a:solidFill>
                  <a:schemeClr val="tx1"/>
                </a:solidFill>
                <a:effectLst/>
                <a:latin typeface="+mn-lt"/>
                <a:ea typeface="+mn-ea"/>
                <a:cs typeface="+mn-cs"/>
              </a:rPr>
              <a:t>Is there anyone who wants to move any ideas?</a:t>
            </a:r>
            <a:r>
              <a:rPr lang="en-US" sz="1200" b="0" i="0" kern="1200" dirty="0">
                <a:solidFill>
                  <a:schemeClr val="tx1"/>
                </a:solidFill>
                <a:effectLst/>
                <a:latin typeface="+mn-lt"/>
                <a:ea typeface="+mn-ea"/>
                <a:cs typeface="+mn-cs"/>
              </a:rPr>
              <a:t>”</a:t>
            </a:r>
          </a:p>
          <a:p>
            <a:pPr marL="1200150" lvl="2" indent="-285750">
              <a:buFont typeface="+mj-lt"/>
              <a:buAutoNum type="romanLcPeriod"/>
            </a:pPr>
            <a:r>
              <a:rPr lang="en-US" sz="1200" b="0" i="0" kern="1200" dirty="0">
                <a:solidFill>
                  <a:schemeClr val="tx1"/>
                </a:solidFill>
                <a:effectLst/>
                <a:latin typeface="+mn-lt"/>
                <a:ea typeface="+mn-ea"/>
                <a:cs typeface="+mn-cs"/>
              </a:rPr>
              <a:t>Keep checking in to see if someone wants to move any ideas until everyone seems fine with how they end up</a:t>
            </a:r>
          </a:p>
          <a:p>
            <a:pPr marL="1200150" lvl="2" indent="-285750">
              <a:buFont typeface="+mj-lt"/>
              <a:buAutoNum type="romanLcPeriod"/>
            </a:pPr>
            <a:r>
              <a:rPr lang="en-US" sz="1200" b="0" i="0" kern="1200" dirty="0">
                <a:solidFill>
                  <a:schemeClr val="tx1"/>
                </a:solidFill>
                <a:effectLst/>
                <a:latin typeface="+mn-lt"/>
                <a:ea typeface="+mn-ea"/>
                <a:cs typeface="+mn-cs"/>
              </a:rPr>
              <a:t>Verify with everyone that they are fine with the current groupings</a:t>
            </a:r>
          </a:p>
          <a:p>
            <a:pPr marL="1200150" lvl="2" indent="-285750">
              <a:buFont typeface="+mj-lt"/>
              <a:buAutoNum type="romanLcPeriod"/>
            </a:pPr>
            <a:r>
              <a:rPr lang="en-US" sz="1200" b="0" i="0" kern="1200" dirty="0">
                <a:solidFill>
                  <a:schemeClr val="tx1"/>
                </a:solidFill>
                <a:effectLst/>
                <a:latin typeface="+mn-lt"/>
                <a:ea typeface="+mn-ea"/>
                <a:cs typeface="+mn-cs"/>
              </a:rPr>
              <a:t>Ask participants “</a:t>
            </a:r>
            <a:r>
              <a:rPr lang="en-US" sz="1200" b="0" i="1" kern="1200" dirty="0">
                <a:solidFill>
                  <a:schemeClr val="tx1"/>
                </a:solidFill>
                <a:effectLst/>
                <a:latin typeface="+mn-lt"/>
                <a:ea typeface="+mn-ea"/>
                <a:cs typeface="+mn-cs"/>
              </a:rPr>
              <a:t>Are we ok with moving on to the next step of the process?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Titles/headers: Explain to participants “</a:t>
            </a:r>
            <a:r>
              <a:rPr lang="en-US" sz="1200" b="0" i="1" kern="1200" dirty="0">
                <a:solidFill>
                  <a:schemeClr val="tx1"/>
                </a:solidFill>
                <a:effectLst/>
                <a:latin typeface="+mn-lt"/>
                <a:ea typeface="+mn-ea"/>
                <a:cs typeface="+mn-cs"/>
              </a:rPr>
              <a:t>Now we are going to develop titles or headers for each group</a:t>
            </a:r>
            <a:r>
              <a:rPr lang="en-US" sz="1200" b="0" i="0" kern="1200" dirty="0">
                <a:solidFill>
                  <a:schemeClr val="tx1"/>
                </a:solidFill>
                <a:effectLst/>
                <a:latin typeface="+mn-lt"/>
                <a:ea typeface="+mn-ea"/>
                <a:cs typeface="+mn-cs"/>
              </a:rPr>
              <a:t>”</a:t>
            </a:r>
          </a:p>
          <a:p>
            <a:pPr marL="685800" lvl="1" indent="-228600">
              <a:buAutoNum type="alphaLcPeriod"/>
            </a:pPr>
            <a:r>
              <a:rPr lang="en-US" sz="1200" b="0" i="0" kern="1200" dirty="0">
                <a:solidFill>
                  <a:schemeClr val="tx1"/>
                </a:solidFill>
                <a:effectLst/>
                <a:latin typeface="+mn-lt"/>
                <a:ea typeface="+mn-ea"/>
                <a:cs typeface="+mn-cs"/>
              </a:rPr>
              <a:t>Check to see if there is one group they want to start with first</a:t>
            </a:r>
          </a:p>
          <a:p>
            <a:pPr marL="685800" lvl="1" indent="-228600">
              <a:buAutoNum type="alphaLcPeriod"/>
            </a:pPr>
            <a:r>
              <a:rPr lang="en-US" sz="1200" b="0" i="0" kern="1200" dirty="0">
                <a:solidFill>
                  <a:schemeClr val="tx1"/>
                </a:solidFill>
                <a:effectLst/>
                <a:latin typeface="+mn-lt"/>
                <a:ea typeface="+mn-ea"/>
                <a:cs typeface="+mn-cs"/>
              </a:rPr>
              <a:t>Ask the participants “</a:t>
            </a:r>
            <a:r>
              <a:rPr lang="en-US" sz="1200" b="0" i="1" kern="1200" dirty="0">
                <a:solidFill>
                  <a:schemeClr val="tx1"/>
                </a:solidFill>
                <a:effectLst/>
                <a:latin typeface="+mn-lt"/>
                <a:ea typeface="+mn-ea"/>
                <a:cs typeface="+mn-cs"/>
              </a:rPr>
              <a:t>What do we want to call this group</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If something is suggested, check back with the participants that they are ok with what was suggested</a:t>
            </a:r>
          </a:p>
          <a:p>
            <a:pPr marL="685800" lvl="1" indent="-228600">
              <a:buAutoNum type="alphaLcPeriod"/>
            </a:pPr>
            <a:r>
              <a:rPr lang="en-US" sz="1200" b="0" i="0" kern="1200" dirty="0">
                <a:solidFill>
                  <a:schemeClr val="tx1"/>
                </a:solidFill>
                <a:effectLst/>
                <a:latin typeface="+mn-lt"/>
                <a:ea typeface="+mn-ea"/>
                <a:cs typeface="+mn-cs"/>
              </a:rPr>
              <a:t>Repeat 8.a. – 8.b until all of the groups have a title</a:t>
            </a:r>
          </a:p>
          <a:p>
            <a:pPr marL="685800" lvl="1" indent="-228600">
              <a:buAutoNum type="alphaL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Thank participants and let them know what the next steps will be</a:t>
            </a:r>
          </a:p>
          <a:p>
            <a:r>
              <a:rPr lang="en-US" sz="1200" b="0" i="0" kern="1200" dirty="0">
                <a:solidFill>
                  <a:schemeClr val="tx1"/>
                </a:solidFill>
                <a:effectLst/>
                <a:latin typeface="+mn-lt"/>
                <a:ea typeface="+mn-ea"/>
                <a:cs typeface="+mn-cs"/>
              </a:rPr>
              <a:t>SWOT: Stage 7 - Ranking Grouped Ideas via Online Survey</a:t>
            </a:r>
          </a:p>
          <a:p>
            <a:r>
              <a:rPr lang="en-US" sz="1200" b="0" i="0" kern="1200" dirty="0">
                <a:solidFill>
                  <a:schemeClr val="tx1"/>
                </a:solidFill>
                <a:effectLst/>
                <a:latin typeface="+mn-lt"/>
                <a:ea typeface="+mn-ea"/>
                <a:cs typeface="+mn-cs"/>
              </a:rPr>
              <a:t>SWOT: Stage 8 - Work Groups</a:t>
            </a:r>
          </a:p>
          <a:p>
            <a:r>
              <a:rPr lang="en-US" sz="1200" b="0" i="0" kern="1200" dirty="0">
                <a:solidFill>
                  <a:schemeClr val="tx1"/>
                </a:solidFill>
                <a:effectLst/>
                <a:latin typeface="+mn-lt"/>
                <a:ea typeface="+mn-ea"/>
                <a:cs typeface="+mn-cs"/>
              </a:rPr>
              <a:t>SWOT: Stage 9 - Summary Report</a:t>
            </a:r>
          </a:p>
          <a:p>
            <a:r>
              <a:rPr lang="en-US" sz="1200" b="0" i="0" kern="1200" dirty="0">
                <a:solidFill>
                  <a:schemeClr val="tx1"/>
                </a:solidFill>
                <a:effectLst/>
                <a:latin typeface="+mn-lt"/>
                <a:ea typeface="+mn-ea"/>
                <a:cs typeface="+mn-cs"/>
              </a:rPr>
              <a:t>SWOT: Stage 10 - Operationalization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24</a:t>
            </a:fld>
            <a:endParaRPr lang="en-US"/>
          </a:p>
        </p:txBody>
      </p:sp>
    </p:spTree>
    <p:extLst>
      <p:ext uri="{BB962C8B-B14F-4D97-AF65-F5344CB8AC3E}">
        <p14:creationId xmlns:p14="http://schemas.microsoft.com/office/powerpoint/2010/main" val="189176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Strengths</a:t>
            </a:r>
            <a:r>
              <a:rPr lang="en-US" baseline="0" dirty="0"/>
              <a:t> and Opportunities have been grouped and have titles they should be copied to this slide the facilitator asks the participants:</a:t>
            </a:r>
          </a:p>
          <a:p>
            <a:r>
              <a:rPr lang="en-US" baseline="0" dirty="0"/>
              <a:t>“Which, </a:t>
            </a:r>
            <a:r>
              <a:rPr lang="en-US" b="1" baseline="0" dirty="0"/>
              <a:t>if any</a:t>
            </a:r>
            <a:r>
              <a:rPr lang="en-US" baseline="0" dirty="0"/>
              <a:t>, of the Opportunities groups do you think should be combined with a Strengths group?”</a:t>
            </a:r>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26</a:t>
            </a:fld>
            <a:endParaRPr lang="en-US"/>
          </a:p>
        </p:txBody>
      </p:sp>
    </p:spTree>
    <p:extLst>
      <p:ext uri="{BB962C8B-B14F-4D97-AF65-F5344CB8AC3E}">
        <p14:creationId xmlns:p14="http://schemas.microsoft.com/office/powerpoint/2010/main" val="208772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Weaknesses</a:t>
            </a:r>
            <a:r>
              <a:rPr lang="en-US" baseline="0" dirty="0"/>
              <a:t> and Threats have been grouped and have titles they should be copied to this slide the facilitator asks the participants:</a:t>
            </a:r>
          </a:p>
          <a:p>
            <a:r>
              <a:rPr lang="en-US" baseline="0" dirty="0"/>
              <a:t>“Which, </a:t>
            </a:r>
            <a:r>
              <a:rPr lang="en-US" b="1" baseline="0" dirty="0"/>
              <a:t>if any</a:t>
            </a:r>
            <a:r>
              <a:rPr lang="en-US" baseline="0" dirty="0"/>
              <a:t>, of the Threats groups do you think should be combined with a Weaknesses group?”</a:t>
            </a:r>
            <a:endParaRPr lang="en-US" dirty="0"/>
          </a:p>
          <a:p>
            <a:endParaRPr lang="en-US" dirty="0"/>
          </a:p>
        </p:txBody>
      </p:sp>
      <p:sp>
        <p:nvSpPr>
          <p:cNvPr id="4" name="Slide Number Placeholder 3"/>
          <p:cNvSpPr>
            <a:spLocks noGrp="1"/>
          </p:cNvSpPr>
          <p:nvPr>
            <p:ph type="sldNum" sz="quarter" idx="10"/>
          </p:nvPr>
        </p:nvSpPr>
        <p:spPr/>
        <p:txBody>
          <a:bodyPr/>
          <a:lstStyle/>
          <a:p>
            <a:fld id="{17D72193-DBC7-4F70-B5FF-897D84970B3E}" type="slidenum">
              <a:rPr lang="en-US" smtClean="0"/>
              <a:t>27</a:t>
            </a:fld>
            <a:endParaRPr lang="en-US"/>
          </a:p>
        </p:txBody>
      </p:sp>
    </p:spTree>
    <p:extLst>
      <p:ext uri="{BB962C8B-B14F-4D97-AF65-F5344CB8AC3E}">
        <p14:creationId xmlns:p14="http://schemas.microsoft.com/office/powerpoint/2010/main" val="21887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CFD9-3E88-4576-AC01-3A4510F3C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198173-BB30-4173-83B6-D8D1D8B42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E778A3-07C0-441A-AE8F-EBF5DC3588D8}"/>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EA6EA36C-456F-45BD-B132-47785FBC8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3F1BD-DB3F-4C91-A2C1-19865AC21F2E}"/>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36108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7626-F910-407B-8580-722A0BB541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3D543-1BF4-4E8F-AEEF-53F43FA7ED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88C59-9997-4900-8029-554A04CB48D8}"/>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FA543137-F020-48BA-823D-A69034C9C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5EFEB-C63D-41B6-ACAC-67ED2FCF86F7}"/>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186279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627A9-B99F-4CD7-99E5-206C816AD2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EC2CF-56FF-45FD-8953-2B3C5BF1B5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FDE4C-FF68-414B-B470-D936F96D367D}"/>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6B32ED00-8323-4A0A-8C05-25E0CE778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CA1A8-35BF-40E3-9C54-CC9568249165}"/>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13163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20FC-428E-468E-ACDA-19945D4E7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5A1FB-1982-45AC-9D87-876E0ABF37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D6E6-894F-431D-8DBA-ED42AE147286}"/>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0F401751-3807-4796-8347-03DF5E81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C2007-00C8-44FB-B8CA-1EB4BB837821}"/>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179721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EC89-ADB0-40BE-A267-361017D8A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E94BB-67A9-4A10-899A-E7473AD00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9D4E6B-4A79-428F-B938-73DACC194AFD}"/>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8C378758-BA32-4DEB-8CF8-5F617C6FA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3D604-F58E-46B1-A53F-B0B6CDDB9ED5}"/>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88790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650-7052-4E3F-BB0E-7BCFF6BF0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32145-4564-482C-96B1-C498776EDE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0ECA6-0AEA-42D1-8E4C-BBFEA3CFF7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D25CFD-5A82-4557-B9F4-8A4503B803C3}"/>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6" name="Footer Placeholder 5">
            <a:extLst>
              <a:ext uri="{FF2B5EF4-FFF2-40B4-BE49-F238E27FC236}">
                <a16:creationId xmlns:a16="http://schemas.microsoft.com/office/drawing/2014/main" id="{D2C8435D-1F99-4FA0-921E-54B09EE10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EF6E3-A68F-445F-8A0F-61028AE0AA9B}"/>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400568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F958-A914-4F9D-9CBC-C6C51D532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0C1FFC-549B-4AD6-8063-7C50DA274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3A7F28-C9D3-4324-A2B5-E6D7FCEBE8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3DABE-6F62-420C-BC46-59C4004D7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7A58CE-01D0-4B00-9AC6-4E094129A5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60D3A-67A6-498A-BE4C-6C210BBB7EDD}"/>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8" name="Footer Placeholder 7">
            <a:extLst>
              <a:ext uri="{FF2B5EF4-FFF2-40B4-BE49-F238E27FC236}">
                <a16:creationId xmlns:a16="http://schemas.microsoft.com/office/drawing/2014/main" id="{C6FEC307-E791-4AB6-9A87-0B1E0F40EB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167076-EB3A-4AC4-9B6E-88C22DE820F7}"/>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158451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C92C-3DAE-4150-9D0B-A874B810D4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D7991-1CF1-4C8E-92A3-74FACDB39B9B}"/>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4" name="Footer Placeholder 3">
            <a:extLst>
              <a:ext uri="{FF2B5EF4-FFF2-40B4-BE49-F238E27FC236}">
                <a16:creationId xmlns:a16="http://schemas.microsoft.com/office/drawing/2014/main" id="{3615B307-CEF9-429A-99B0-77FD3D664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5D7D8-F716-43C9-9083-31A43CF19C25}"/>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280444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0F698-757A-4FB5-93EA-27EBF8AE3CD8}"/>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3" name="Footer Placeholder 2">
            <a:extLst>
              <a:ext uri="{FF2B5EF4-FFF2-40B4-BE49-F238E27FC236}">
                <a16:creationId xmlns:a16="http://schemas.microsoft.com/office/drawing/2014/main" id="{63BFDCFC-442F-4D81-AA66-84418C984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77578-355E-4453-9222-56C5F376BA50}"/>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261586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008E-9D6B-4650-86FA-C9880E5DC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A0E736-56CC-42D9-81C2-318A2DC7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8E992F-DC2A-4FF0-834D-A3E8EE07D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195D0F-43DA-4F7B-A7A8-B444852E64D9}"/>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6" name="Footer Placeholder 5">
            <a:extLst>
              <a:ext uri="{FF2B5EF4-FFF2-40B4-BE49-F238E27FC236}">
                <a16:creationId xmlns:a16="http://schemas.microsoft.com/office/drawing/2014/main" id="{6A8ACD6D-CBD6-42AB-BB46-3CFF26D57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2D1F5-C95C-42EF-B2C1-DA09A2DB294F}"/>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225089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688F-DA41-4B6A-8860-05FF8EE5F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CE3974-E34D-45F4-98E4-76B55C6AE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89CD7E-ABC1-4947-A2F5-5D9447702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6C3BF6-DC20-459A-8C2F-A7BEFC24F848}"/>
              </a:ext>
            </a:extLst>
          </p:cNvPr>
          <p:cNvSpPr>
            <a:spLocks noGrp="1"/>
          </p:cNvSpPr>
          <p:nvPr>
            <p:ph type="dt" sz="half" idx="10"/>
          </p:nvPr>
        </p:nvSpPr>
        <p:spPr/>
        <p:txBody>
          <a:bodyPr/>
          <a:lstStyle/>
          <a:p>
            <a:fld id="{93A5C1DA-36F8-4BE4-8046-37AAB130CF8E}" type="datetimeFigureOut">
              <a:rPr lang="en-US" smtClean="0"/>
              <a:t>8/20/2020</a:t>
            </a:fld>
            <a:endParaRPr lang="en-US"/>
          </a:p>
        </p:txBody>
      </p:sp>
      <p:sp>
        <p:nvSpPr>
          <p:cNvPr id="6" name="Footer Placeholder 5">
            <a:extLst>
              <a:ext uri="{FF2B5EF4-FFF2-40B4-BE49-F238E27FC236}">
                <a16:creationId xmlns:a16="http://schemas.microsoft.com/office/drawing/2014/main" id="{2D514170-51BA-4DAC-B0E3-31EF98C96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BD33B-C9C1-4B9C-B7B5-195B799A5120}"/>
              </a:ext>
            </a:extLst>
          </p:cNvPr>
          <p:cNvSpPr>
            <a:spLocks noGrp="1"/>
          </p:cNvSpPr>
          <p:nvPr>
            <p:ph type="sldNum" sz="quarter" idx="12"/>
          </p:nvPr>
        </p:nvSpPr>
        <p:spPr/>
        <p:txBody>
          <a:bodyPr/>
          <a:lstStyle/>
          <a:p>
            <a:fld id="{9A3E765A-B188-4FCC-AFDA-5B700587099F}" type="slidenum">
              <a:rPr lang="en-US" smtClean="0"/>
              <a:t>‹#›</a:t>
            </a:fld>
            <a:endParaRPr lang="en-US"/>
          </a:p>
        </p:txBody>
      </p:sp>
    </p:spTree>
    <p:extLst>
      <p:ext uri="{BB962C8B-B14F-4D97-AF65-F5344CB8AC3E}">
        <p14:creationId xmlns:p14="http://schemas.microsoft.com/office/powerpoint/2010/main" val="75651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A35DF-5C39-454C-A6E2-7E556F8E8830}"/>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r="1882" b="13954"/>
          <a:stretch/>
        </p:blipFill>
        <p:spPr>
          <a:xfrm>
            <a:off x="-41835" y="-159441"/>
            <a:ext cx="12275671" cy="7176883"/>
          </a:xfrm>
          <a:prstGeom prst="rect">
            <a:avLst/>
          </a:prstGeom>
        </p:spPr>
      </p:pic>
      <p:sp>
        <p:nvSpPr>
          <p:cNvPr id="2" name="Title Placeholder 1">
            <a:extLst>
              <a:ext uri="{FF2B5EF4-FFF2-40B4-BE49-F238E27FC236}">
                <a16:creationId xmlns:a16="http://schemas.microsoft.com/office/drawing/2014/main" id="{BB1AE0A8-AEEB-4BDB-B50A-94BE03AAE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35DC4-C535-4FBA-801D-19780A9ED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FF493-0177-4033-A09D-85050F6FA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C1DA-36F8-4BE4-8046-37AAB130CF8E}" type="datetimeFigureOut">
              <a:rPr lang="en-US" smtClean="0"/>
              <a:t>8/20/2020</a:t>
            </a:fld>
            <a:endParaRPr lang="en-US"/>
          </a:p>
        </p:txBody>
      </p:sp>
      <p:sp>
        <p:nvSpPr>
          <p:cNvPr id="5" name="Footer Placeholder 4">
            <a:extLst>
              <a:ext uri="{FF2B5EF4-FFF2-40B4-BE49-F238E27FC236}">
                <a16:creationId xmlns:a16="http://schemas.microsoft.com/office/drawing/2014/main" id="{E28DCA12-4867-4212-B582-6C1BEFBA5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D405A-3B1D-4184-8B57-E783C5CF3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E765A-B188-4FCC-AFDA-5B700587099F}" type="slidenum">
              <a:rPr lang="en-US" smtClean="0"/>
              <a:t>‹#›</a:t>
            </a:fld>
            <a:endParaRPr lang="en-US"/>
          </a:p>
        </p:txBody>
      </p:sp>
    </p:spTree>
    <p:extLst>
      <p:ext uri="{BB962C8B-B14F-4D97-AF65-F5344CB8AC3E}">
        <p14:creationId xmlns:p14="http://schemas.microsoft.com/office/powerpoint/2010/main" val="417233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p:txBody>
          <a:bodyPr/>
          <a:lstStyle/>
          <a:p>
            <a:r>
              <a:rPr lang="en-US" dirty="0"/>
              <a:t>Template Instructions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lstStyle/>
          <a:p>
            <a:r>
              <a:rPr lang="en-US" dirty="0"/>
              <a:t>Any slide with the warning sign like the one on this slide is intended for internal use and not intended to be shown to the stakeholders</a:t>
            </a:r>
          </a:p>
          <a:p>
            <a:r>
              <a:rPr lang="en-US" dirty="0"/>
              <a:t>Remove these slides before you use for your SWOT</a:t>
            </a:r>
          </a:p>
          <a:p>
            <a:r>
              <a:rPr lang="en-US" dirty="0"/>
              <a:t>There are also tips and instructions in the slide notes areas to help explain content and purpose</a:t>
            </a:r>
          </a:p>
        </p:txBody>
      </p:sp>
    </p:spTree>
    <p:extLst>
      <p:ext uri="{BB962C8B-B14F-4D97-AF65-F5344CB8AC3E}">
        <p14:creationId xmlns:p14="http://schemas.microsoft.com/office/powerpoint/2010/main" val="428333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a:t>
            </a:r>
          </a:p>
        </p:txBody>
      </p:sp>
      <p:grpSp>
        <p:nvGrpSpPr>
          <p:cNvPr id="10" name="Group 9">
            <a:extLst>
              <a:ext uri="{FF2B5EF4-FFF2-40B4-BE49-F238E27FC236}">
                <a16:creationId xmlns:a16="http://schemas.microsoft.com/office/drawing/2014/main" id="{E839E6E8-328C-4E10-8717-38DFCDA5F7FC}"/>
              </a:ext>
            </a:extLst>
          </p:cNvPr>
          <p:cNvGrpSpPr/>
          <p:nvPr/>
        </p:nvGrpSpPr>
        <p:grpSpPr>
          <a:xfrm>
            <a:off x="0" y="1417934"/>
            <a:ext cx="10451592" cy="4306210"/>
            <a:chOff x="0" y="1417934"/>
            <a:chExt cx="6295353" cy="2373311"/>
          </a:xfrm>
        </p:grpSpPr>
        <p:sp>
          <p:nvSpPr>
            <p:cNvPr id="12" name="Rectangle 11">
              <a:extLst>
                <a:ext uri="{FF2B5EF4-FFF2-40B4-BE49-F238E27FC236}">
                  <a16:creationId xmlns:a16="http://schemas.microsoft.com/office/drawing/2014/main" id="{3B6D053C-F316-4D28-BCCE-199F69B91E99}"/>
                </a:ext>
              </a:extLst>
            </p:cNvPr>
            <p:cNvSpPr/>
            <p:nvPr/>
          </p:nvSpPr>
          <p:spPr>
            <a:xfrm>
              <a:off x="0" y="1420371"/>
              <a:ext cx="6295353" cy="237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4000" b="1" dirty="0">
                  <a:solidFill>
                    <a:schemeClr val="bg2">
                      <a:lumMod val="25000"/>
                    </a:schemeClr>
                  </a:solidFill>
                  <a:latin typeface="Roboto Slab" pitchFamily="2" charset="0"/>
                  <a:ea typeface="Roboto Slab" pitchFamily="2" charset="0"/>
                </a:rPr>
                <a:t>Today’s Goal</a:t>
              </a:r>
              <a:r>
                <a:rPr lang="en-US" sz="4000" dirty="0">
                  <a:solidFill>
                    <a:schemeClr val="bg2">
                      <a:lumMod val="25000"/>
                    </a:schemeClr>
                  </a:solidFill>
                  <a:latin typeface="Roboto Slab" pitchFamily="2" charset="0"/>
                  <a:ea typeface="Roboto Slab" pitchFamily="2" charset="0"/>
                </a:rPr>
                <a:t>: Complete affinity diagramming (grouping like ideas) and develop titles for each group</a:t>
              </a:r>
            </a:p>
          </p:txBody>
        </p:sp>
        <p:pic>
          <p:nvPicPr>
            <p:cNvPr id="15" name="Graphic 3" descr="Dumbbell">
              <a:extLst>
                <a:ext uri="{FF2B5EF4-FFF2-40B4-BE49-F238E27FC236}">
                  <a16:creationId xmlns:a16="http://schemas.microsoft.com/office/drawing/2014/main" id="{05FEC328-7E6D-4600-AE67-F6BCC4ABB3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1130" y="1417934"/>
              <a:ext cx="914400" cy="914400"/>
            </a:xfrm>
            <a:prstGeom prst="rect">
              <a:avLst/>
            </a:prstGeom>
          </p:spPr>
        </p:pic>
      </p:grpSp>
      <p:sp>
        <p:nvSpPr>
          <p:cNvPr id="17" name="TextBox 16"/>
          <p:cNvSpPr txBox="1"/>
          <p:nvPr/>
        </p:nvSpPr>
        <p:spPr>
          <a:xfrm>
            <a:off x="237744" y="1893549"/>
            <a:ext cx="3246119" cy="707886"/>
          </a:xfrm>
          <a:prstGeom prst="rect">
            <a:avLst/>
          </a:prstGeom>
          <a:noFill/>
        </p:spPr>
        <p:txBody>
          <a:bodyPr wrap="square" rtlCol="0">
            <a:spAutoFit/>
          </a:bodyPr>
          <a:lstStyle/>
          <a:p>
            <a:r>
              <a:rPr lang="en-US" sz="4000" b="1" spc="300" dirty="0">
                <a:solidFill>
                  <a:srgbClr val="FFCC00"/>
                </a:solidFill>
              </a:rPr>
              <a:t>STRENGTHS</a:t>
            </a:r>
          </a:p>
        </p:txBody>
      </p:sp>
    </p:spTree>
    <p:extLst>
      <p:ext uri="{BB962C8B-B14F-4D97-AF65-F5344CB8AC3E}">
        <p14:creationId xmlns:p14="http://schemas.microsoft.com/office/powerpoint/2010/main" val="412782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7FFB9D7-D7BA-4898-BC13-75272A0AEF01}"/>
              </a:ext>
            </a:extLst>
          </p:cNvPr>
          <p:cNvSpPr/>
          <p:nvPr/>
        </p:nvSpPr>
        <p:spPr>
          <a:xfrm>
            <a:off x="5707834" y="1401500"/>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grpSp>
        <p:nvGrpSpPr>
          <p:cNvPr id="5" name="Group 4">
            <a:extLst>
              <a:ext uri="{FF2B5EF4-FFF2-40B4-BE49-F238E27FC236}">
                <a16:creationId xmlns:a16="http://schemas.microsoft.com/office/drawing/2014/main" id="{E839E6E8-328C-4E10-8717-38DFCDA5F7FC}"/>
              </a:ext>
            </a:extLst>
          </p:cNvPr>
          <p:cNvGrpSpPr/>
          <p:nvPr/>
        </p:nvGrpSpPr>
        <p:grpSpPr>
          <a:xfrm>
            <a:off x="0" y="1417934"/>
            <a:ext cx="4736661" cy="1934866"/>
            <a:chOff x="0" y="1417934"/>
            <a:chExt cx="4736661" cy="1934866"/>
          </a:xfrm>
        </p:grpSpPr>
        <p:sp>
          <p:nvSpPr>
            <p:cNvPr id="2" name="Rectangle 1">
              <a:extLst>
                <a:ext uri="{FF2B5EF4-FFF2-40B4-BE49-F238E27FC236}">
                  <a16:creationId xmlns:a16="http://schemas.microsoft.com/office/drawing/2014/main" id="{3B6D053C-F316-4D28-BCCE-199F69B91E99}"/>
                </a:ext>
              </a:extLst>
            </p:cNvPr>
            <p:cNvSpPr/>
            <p:nvPr/>
          </p:nvSpPr>
          <p:spPr>
            <a:xfrm>
              <a:off x="0" y="1420371"/>
              <a:ext cx="4736661" cy="193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endParaRPr lang="en-US" sz="1400" dirty="0">
                <a:solidFill>
                  <a:schemeClr val="bg2">
                    <a:lumMod val="25000"/>
                  </a:schemeClr>
                </a:solidFill>
                <a:latin typeface="Roboto Slab" pitchFamily="2" charset="0"/>
                <a:ea typeface="Roboto Slab" pitchFamily="2" charset="0"/>
              </a:endParaRPr>
            </a:p>
            <a:p>
              <a:pPr marL="114300"/>
              <a:br>
                <a:rPr lang="en-US" sz="1400" dirty="0">
                  <a:solidFill>
                    <a:schemeClr val="bg2">
                      <a:lumMod val="25000"/>
                    </a:schemeClr>
                  </a:solidFill>
                  <a:latin typeface="Roboto Slab" pitchFamily="2" charset="0"/>
                  <a:ea typeface="Roboto Slab" pitchFamily="2" charset="0"/>
                </a:rPr>
              </a:br>
              <a:r>
                <a:rPr lang="en-US" sz="1400" dirty="0">
                  <a:solidFill>
                    <a:schemeClr val="bg2">
                      <a:lumMod val="25000"/>
                    </a:schemeClr>
                  </a:solidFill>
                  <a:latin typeface="Roboto Slab" pitchFamily="2" charset="0"/>
                  <a:ea typeface="Roboto Slab" pitchFamily="2" charset="0"/>
                </a:rPr>
                <a:t>Think about the attributes you bring to</a:t>
              </a:r>
              <a:br>
                <a:rPr lang="en-US" sz="1400" dirty="0">
                  <a:solidFill>
                    <a:schemeClr val="bg2">
                      <a:lumMod val="25000"/>
                    </a:schemeClr>
                  </a:solidFill>
                  <a:latin typeface="Roboto Slab" pitchFamily="2" charset="0"/>
                  <a:ea typeface="Roboto Slab" pitchFamily="2" charset="0"/>
                </a:rPr>
              </a:br>
              <a:r>
                <a:rPr lang="en-US" sz="1400" dirty="0">
                  <a:solidFill>
                    <a:schemeClr val="bg2">
                      <a:lumMod val="25000"/>
                    </a:schemeClr>
                  </a:solidFill>
                  <a:latin typeface="Roboto Slab" pitchFamily="2" charset="0"/>
                  <a:ea typeface="Roboto Slab" pitchFamily="2" charset="0"/>
                </a:rPr>
                <a:t>your role that will help you achieve </a:t>
              </a:r>
              <a:br>
                <a:rPr lang="en-US" sz="1400" dirty="0">
                  <a:solidFill>
                    <a:schemeClr val="bg2">
                      <a:lumMod val="25000"/>
                    </a:schemeClr>
                  </a:solidFill>
                  <a:latin typeface="Roboto Slab" pitchFamily="2" charset="0"/>
                  <a:ea typeface="Roboto Slab" pitchFamily="2" charset="0"/>
                </a:rPr>
              </a:br>
              <a:r>
                <a:rPr lang="en-US" sz="1400" dirty="0">
                  <a:solidFill>
                    <a:schemeClr val="bg2">
                      <a:lumMod val="25000"/>
                    </a:schemeClr>
                  </a:solidFill>
                  <a:latin typeface="Roboto Slab" pitchFamily="2" charset="0"/>
                  <a:ea typeface="Roboto Slab" pitchFamily="2" charset="0"/>
                </a:rPr>
                <a:t>your objectives. </a:t>
              </a:r>
            </a:p>
          </p:txBody>
        </p:sp>
        <p:pic>
          <p:nvPicPr>
            <p:cNvPr id="4" name="Graphic 3" descr="Dumbbell">
              <a:extLst>
                <a:ext uri="{FF2B5EF4-FFF2-40B4-BE49-F238E27FC236}">
                  <a16:creationId xmlns:a16="http://schemas.microsoft.com/office/drawing/2014/main" id="{05FEC328-7E6D-4600-AE67-F6BCC4ABB3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1130" y="1417934"/>
              <a:ext cx="914400" cy="914400"/>
            </a:xfrm>
            <a:prstGeom prst="rect">
              <a:avLst/>
            </a:prstGeom>
          </p:spPr>
        </p:pic>
      </p:grpSp>
      <p:sp>
        <p:nvSpPr>
          <p:cNvPr id="13" name="Freeform: Shape 12">
            <a:extLst>
              <a:ext uri="{FF2B5EF4-FFF2-40B4-BE49-F238E27FC236}">
                <a16:creationId xmlns:a16="http://schemas.microsoft.com/office/drawing/2014/main" id="{733C4CCB-F86E-4176-88E5-B38880F3DE33}"/>
              </a:ext>
            </a:extLst>
          </p:cNvPr>
          <p:cNvSpPr/>
          <p:nvPr/>
        </p:nvSpPr>
        <p:spPr>
          <a:xfrm>
            <a:off x="3796623" y="13895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4736661" y="310642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6635920" y="311837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a:t>
            </a:r>
          </a:p>
        </p:txBody>
      </p:sp>
      <p:sp>
        <p:nvSpPr>
          <p:cNvPr id="15" name="TextBox 14"/>
          <p:cNvSpPr txBox="1"/>
          <p:nvPr/>
        </p:nvSpPr>
        <p:spPr>
          <a:xfrm>
            <a:off x="185883" y="1801024"/>
            <a:ext cx="2083436" cy="369332"/>
          </a:xfrm>
          <a:prstGeom prst="rect">
            <a:avLst/>
          </a:prstGeom>
          <a:noFill/>
        </p:spPr>
        <p:txBody>
          <a:bodyPr wrap="square" rtlCol="0">
            <a:spAutoFit/>
          </a:bodyPr>
          <a:lstStyle/>
          <a:p>
            <a:r>
              <a:rPr lang="en-US" b="1" spc="300" dirty="0">
                <a:solidFill>
                  <a:srgbClr val="FFCC00"/>
                </a:solidFill>
              </a:rPr>
              <a:t>STRENGTHS</a:t>
            </a:r>
          </a:p>
        </p:txBody>
      </p:sp>
    </p:spTree>
    <p:extLst>
      <p:ext uri="{BB962C8B-B14F-4D97-AF65-F5344CB8AC3E}">
        <p14:creationId xmlns:p14="http://schemas.microsoft.com/office/powerpoint/2010/main" val="35695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What are some of the STRENGTHS of ___________________________?</a:t>
            </a:r>
          </a:p>
        </p:txBody>
      </p:sp>
      <p:sp>
        <p:nvSpPr>
          <p:cNvPr id="60" name="Rectangle 59"/>
          <p:cNvSpPr/>
          <p:nvPr/>
        </p:nvSpPr>
        <p:spPr>
          <a:xfrm>
            <a:off x="362732" y="842122"/>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1" name="Rectangle 60"/>
          <p:cNvSpPr/>
          <p:nvPr/>
        </p:nvSpPr>
        <p:spPr>
          <a:xfrm>
            <a:off x="-2966859" y="2854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6" name="Rectangle 55"/>
          <p:cNvSpPr/>
          <p:nvPr/>
        </p:nvSpPr>
        <p:spPr>
          <a:xfrm>
            <a:off x="-2966859" y="139500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7" name="Rectangle 86"/>
          <p:cNvSpPr/>
          <p:nvPr/>
        </p:nvSpPr>
        <p:spPr>
          <a:xfrm>
            <a:off x="-2966859" y="250454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8" name="Rectangle 87"/>
          <p:cNvSpPr/>
          <p:nvPr/>
        </p:nvSpPr>
        <p:spPr>
          <a:xfrm>
            <a:off x="-2966859" y="361408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9" name="Rectangle 88"/>
          <p:cNvSpPr/>
          <p:nvPr/>
        </p:nvSpPr>
        <p:spPr>
          <a:xfrm>
            <a:off x="-2966859" y="472362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0" name="Rectangle 89"/>
          <p:cNvSpPr/>
          <p:nvPr/>
        </p:nvSpPr>
        <p:spPr>
          <a:xfrm>
            <a:off x="-2966859" y="58331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1" name="Rectangle 90"/>
          <p:cNvSpPr/>
          <p:nvPr/>
        </p:nvSpPr>
        <p:spPr>
          <a:xfrm>
            <a:off x="-2966859" y="6942700"/>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2" name="Rectangle 91"/>
          <p:cNvSpPr/>
          <p:nvPr/>
        </p:nvSpPr>
        <p:spPr>
          <a:xfrm>
            <a:off x="362732" y="1994284"/>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3" name="Rectangle 92"/>
          <p:cNvSpPr/>
          <p:nvPr/>
        </p:nvSpPr>
        <p:spPr>
          <a:xfrm>
            <a:off x="362732" y="3146446"/>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5" name="Rectangle 104"/>
          <p:cNvSpPr/>
          <p:nvPr/>
        </p:nvSpPr>
        <p:spPr>
          <a:xfrm>
            <a:off x="362732" y="4298608"/>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6" name="Rectangle 105"/>
          <p:cNvSpPr/>
          <p:nvPr/>
        </p:nvSpPr>
        <p:spPr>
          <a:xfrm>
            <a:off x="362732" y="5450770"/>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5" name="Rectangle 114"/>
          <p:cNvSpPr/>
          <p:nvPr/>
        </p:nvSpPr>
        <p:spPr>
          <a:xfrm>
            <a:off x="2724932" y="842122"/>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6" name="Rectangle 115"/>
          <p:cNvSpPr/>
          <p:nvPr/>
        </p:nvSpPr>
        <p:spPr>
          <a:xfrm>
            <a:off x="2724932" y="1994284"/>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7" name="Rectangle 116"/>
          <p:cNvSpPr/>
          <p:nvPr/>
        </p:nvSpPr>
        <p:spPr>
          <a:xfrm>
            <a:off x="2724932" y="3146446"/>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8" name="Rectangle 117"/>
          <p:cNvSpPr/>
          <p:nvPr/>
        </p:nvSpPr>
        <p:spPr>
          <a:xfrm>
            <a:off x="2724932" y="4298608"/>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9" name="Rectangle 118"/>
          <p:cNvSpPr/>
          <p:nvPr/>
        </p:nvSpPr>
        <p:spPr>
          <a:xfrm>
            <a:off x="2724932" y="5450770"/>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2" name="Rectangle 121"/>
          <p:cNvSpPr/>
          <p:nvPr/>
        </p:nvSpPr>
        <p:spPr>
          <a:xfrm>
            <a:off x="5087132" y="842122"/>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3" name="Rectangle 122"/>
          <p:cNvSpPr/>
          <p:nvPr/>
        </p:nvSpPr>
        <p:spPr>
          <a:xfrm>
            <a:off x="5087132" y="1994284"/>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4" name="Rectangle 123"/>
          <p:cNvSpPr/>
          <p:nvPr/>
        </p:nvSpPr>
        <p:spPr>
          <a:xfrm>
            <a:off x="5087132" y="3146446"/>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5" name="Rectangle 124"/>
          <p:cNvSpPr/>
          <p:nvPr/>
        </p:nvSpPr>
        <p:spPr>
          <a:xfrm>
            <a:off x="5087132" y="4298608"/>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6" name="Rectangle 125"/>
          <p:cNvSpPr/>
          <p:nvPr/>
        </p:nvSpPr>
        <p:spPr>
          <a:xfrm>
            <a:off x="5087132" y="5450770"/>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E29B117-0FDF-4A23-858B-793B60179C9F}"/>
              </a:ext>
            </a:extLst>
          </p:cNvPr>
          <p:cNvSpPr/>
          <p:nvPr/>
        </p:nvSpPr>
        <p:spPr>
          <a:xfrm>
            <a:off x="7449332" y="888525"/>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5AB79BF-966F-437A-B110-05E6E9657DBC}"/>
              </a:ext>
            </a:extLst>
          </p:cNvPr>
          <p:cNvSpPr/>
          <p:nvPr/>
        </p:nvSpPr>
        <p:spPr>
          <a:xfrm>
            <a:off x="7449332" y="2040687"/>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86D7AD-6279-4F27-9EAA-8EB036A49325}"/>
              </a:ext>
            </a:extLst>
          </p:cNvPr>
          <p:cNvSpPr/>
          <p:nvPr/>
        </p:nvSpPr>
        <p:spPr>
          <a:xfrm>
            <a:off x="7449332" y="3192849"/>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40F68AA-F482-40F7-B17D-9C9DE897545E}"/>
              </a:ext>
            </a:extLst>
          </p:cNvPr>
          <p:cNvSpPr/>
          <p:nvPr/>
        </p:nvSpPr>
        <p:spPr>
          <a:xfrm>
            <a:off x="7449332" y="4345011"/>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EA765B1-0D9C-42F9-9FF0-46E6AAD72CA8}"/>
              </a:ext>
            </a:extLst>
          </p:cNvPr>
          <p:cNvSpPr/>
          <p:nvPr/>
        </p:nvSpPr>
        <p:spPr>
          <a:xfrm>
            <a:off x="7449332" y="5497173"/>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066FE1C-66AF-4B1A-904A-584A605DEDB8}"/>
              </a:ext>
            </a:extLst>
          </p:cNvPr>
          <p:cNvSpPr/>
          <p:nvPr/>
        </p:nvSpPr>
        <p:spPr>
          <a:xfrm>
            <a:off x="9811532" y="934928"/>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6DC16EF-3199-44A7-8305-5E1576C65F92}"/>
              </a:ext>
            </a:extLst>
          </p:cNvPr>
          <p:cNvSpPr/>
          <p:nvPr/>
        </p:nvSpPr>
        <p:spPr>
          <a:xfrm>
            <a:off x="9811532" y="2087090"/>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3CEA9C3-55FB-4F0A-B340-833CCB109121}"/>
              </a:ext>
            </a:extLst>
          </p:cNvPr>
          <p:cNvSpPr/>
          <p:nvPr/>
        </p:nvSpPr>
        <p:spPr>
          <a:xfrm>
            <a:off x="9811532" y="3239252"/>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82538E8-62F7-4386-B51C-84E45A0FF697}"/>
              </a:ext>
            </a:extLst>
          </p:cNvPr>
          <p:cNvSpPr/>
          <p:nvPr/>
        </p:nvSpPr>
        <p:spPr>
          <a:xfrm>
            <a:off x="9811532" y="4391414"/>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899436D-67DB-428D-AB00-52FB2167E861}"/>
              </a:ext>
            </a:extLst>
          </p:cNvPr>
          <p:cNvSpPr/>
          <p:nvPr/>
        </p:nvSpPr>
        <p:spPr>
          <a:xfrm>
            <a:off x="9811532" y="5543576"/>
            <a:ext cx="2167128" cy="110575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7D99C84-7AD6-4B3A-8174-13B76EB877A1}"/>
              </a:ext>
            </a:extLst>
          </p:cNvPr>
          <p:cNvSpPr/>
          <p:nvPr/>
        </p:nvSpPr>
        <p:spPr>
          <a:xfrm>
            <a:off x="12602213" y="141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21247D6-EB18-4C5F-8A7A-D9AE507C4D7F}"/>
              </a:ext>
            </a:extLst>
          </p:cNvPr>
          <p:cNvSpPr/>
          <p:nvPr/>
        </p:nvSpPr>
        <p:spPr>
          <a:xfrm>
            <a:off x="12602213" y="12029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8C0F33-B451-47D2-9FA1-CEA0562EB165}"/>
              </a:ext>
            </a:extLst>
          </p:cNvPr>
          <p:cNvSpPr/>
          <p:nvPr/>
        </p:nvSpPr>
        <p:spPr>
          <a:xfrm>
            <a:off x="12602213" y="239162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358F679-C6DB-432F-A210-6AFDB92932F2}"/>
              </a:ext>
            </a:extLst>
          </p:cNvPr>
          <p:cNvSpPr/>
          <p:nvPr/>
        </p:nvSpPr>
        <p:spPr>
          <a:xfrm>
            <a:off x="12602213" y="358034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2B3707D-6A1A-4AB1-A4F2-92B8B9F3C082}"/>
              </a:ext>
            </a:extLst>
          </p:cNvPr>
          <p:cNvSpPr/>
          <p:nvPr/>
        </p:nvSpPr>
        <p:spPr>
          <a:xfrm>
            <a:off x="12602213" y="476906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92CB199-3D9D-40AD-BA9D-649AD75C33F0}"/>
              </a:ext>
            </a:extLst>
          </p:cNvPr>
          <p:cNvSpPr/>
          <p:nvPr/>
        </p:nvSpPr>
        <p:spPr>
          <a:xfrm>
            <a:off x="12602213" y="59577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DF0506E-869F-46E8-929E-5E506A735F35}"/>
              </a:ext>
            </a:extLst>
          </p:cNvPr>
          <p:cNvSpPr/>
          <p:nvPr/>
        </p:nvSpPr>
        <p:spPr>
          <a:xfrm>
            <a:off x="12602213" y="71465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1DFEC38-6BE3-4E27-8EC2-FDB50BE1E53C}"/>
              </a:ext>
            </a:extLst>
          </p:cNvPr>
          <p:cNvSpPr/>
          <p:nvPr/>
        </p:nvSpPr>
        <p:spPr>
          <a:xfrm>
            <a:off x="14918693" y="141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473215F-C778-40C0-BD0B-E556EBE2D12D}"/>
              </a:ext>
            </a:extLst>
          </p:cNvPr>
          <p:cNvSpPr/>
          <p:nvPr/>
        </p:nvSpPr>
        <p:spPr>
          <a:xfrm>
            <a:off x="14918693" y="12029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124F313-161A-4056-9247-3BC2F8CEA944}"/>
              </a:ext>
            </a:extLst>
          </p:cNvPr>
          <p:cNvSpPr/>
          <p:nvPr/>
        </p:nvSpPr>
        <p:spPr>
          <a:xfrm>
            <a:off x="14918693" y="239162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EF073916-3D81-4CA7-8FC2-CCA504952C89}"/>
              </a:ext>
            </a:extLst>
          </p:cNvPr>
          <p:cNvSpPr/>
          <p:nvPr/>
        </p:nvSpPr>
        <p:spPr>
          <a:xfrm>
            <a:off x="14918693" y="358034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7C0AAE1-F4EB-4525-A959-5A2411D8C8BD}"/>
              </a:ext>
            </a:extLst>
          </p:cNvPr>
          <p:cNvSpPr/>
          <p:nvPr/>
        </p:nvSpPr>
        <p:spPr>
          <a:xfrm>
            <a:off x="14918693" y="476906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311061DB-65E5-4842-9B1B-FCAC603A4EAA}"/>
              </a:ext>
            </a:extLst>
          </p:cNvPr>
          <p:cNvSpPr/>
          <p:nvPr/>
        </p:nvSpPr>
        <p:spPr>
          <a:xfrm>
            <a:off x="14918693" y="59577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624218A-98A6-4679-82DE-0A8357BAFC51}"/>
              </a:ext>
            </a:extLst>
          </p:cNvPr>
          <p:cNvSpPr/>
          <p:nvPr/>
        </p:nvSpPr>
        <p:spPr>
          <a:xfrm>
            <a:off x="14918693" y="71465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8C1C7D3-4040-4C3E-9388-3E01844AB730}"/>
              </a:ext>
            </a:extLst>
          </p:cNvPr>
          <p:cNvSpPr/>
          <p:nvPr/>
        </p:nvSpPr>
        <p:spPr>
          <a:xfrm>
            <a:off x="17235173" y="141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9E72AC96-60D3-4907-A137-B8DDFE3F5B12}"/>
              </a:ext>
            </a:extLst>
          </p:cNvPr>
          <p:cNvSpPr/>
          <p:nvPr/>
        </p:nvSpPr>
        <p:spPr>
          <a:xfrm>
            <a:off x="17235173" y="12029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AD031C31-38CB-4CE5-B261-F57694A94FE2}"/>
              </a:ext>
            </a:extLst>
          </p:cNvPr>
          <p:cNvSpPr/>
          <p:nvPr/>
        </p:nvSpPr>
        <p:spPr>
          <a:xfrm>
            <a:off x="17235173" y="239162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B3A42A8-36EA-4169-BD0B-C0F8DD7BCA65}"/>
              </a:ext>
            </a:extLst>
          </p:cNvPr>
          <p:cNvSpPr/>
          <p:nvPr/>
        </p:nvSpPr>
        <p:spPr>
          <a:xfrm>
            <a:off x="17235173" y="358034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24C3091-07D7-4A4A-B11E-0734691EB947}"/>
              </a:ext>
            </a:extLst>
          </p:cNvPr>
          <p:cNvSpPr/>
          <p:nvPr/>
        </p:nvSpPr>
        <p:spPr>
          <a:xfrm>
            <a:off x="17235173" y="476906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EBC638D-2ACA-4628-A442-C56810E321F8}"/>
              </a:ext>
            </a:extLst>
          </p:cNvPr>
          <p:cNvSpPr/>
          <p:nvPr/>
        </p:nvSpPr>
        <p:spPr>
          <a:xfrm>
            <a:off x="17235173" y="595778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7396CDB-6566-49BF-88BB-8840E5637233}"/>
              </a:ext>
            </a:extLst>
          </p:cNvPr>
          <p:cNvSpPr/>
          <p:nvPr/>
        </p:nvSpPr>
        <p:spPr>
          <a:xfrm>
            <a:off x="17235173" y="7146503"/>
            <a:ext cx="2167128" cy="103327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2867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p:txBody>
          <a:bodyPr/>
          <a:lstStyle/>
          <a:p>
            <a:r>
              <a:rPr lang="en-US" dirty="0"/>
              <a:t>SWOT Weaknesses Live Remote Meeting</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fontScale="92500" lnSpcReduction="20000"/>
          </a:bodyPr>
          <a:lstStyle/>
          <a:p>
            <a:r>
              <a:rPr lang="en-US" dirty="0"/>
              <a:t>This slide covers the next 3 slides</a:t>
            </a:r>
          </a:p>
          <a:p>
            <a:r>
              <a:rPr lang="en-US" dirty="0"/>
              <a:t>The 1st slide states the goal for the live remote meeting </a:t>
            </a:r>
          </a:p>
          <a:p>
            <a:r>
              <a:rPr lang="en-US" dirty="0"/>
              <a:t>The 2</a:t>
            </a:r>
            <a:r>
              <a:rPr lang="en-US" baseline="30000" dirty="0"/>
              <a:t>nd</a:t>
            </a:r>
            <a:r>
              <a:rPr lang="en-US" dirty="0"/>
              <a:t> slide is to remind participants in the live remote meeting of the types of brainstorming ideas they should think about when they review all of the ideas that had been generated in the brainstorming survey</a:t>
            </a:r>
          </a:p>
          <a:p>
            <a:r>
              <a:rPr lang="en-US" dirty="0"/>
              <a:t>The 3</a:t>
            </a:r>
            <a:r>
              <a:rPr lang="en-US" baseline="30000" dirty="0"/>
              <a:t>rd</a:t>
            </a:r>
            <a:r>
              <a:rPr lang="en-US" dirty="0"/>
              <a:t> slide will contain all of the ideas generated during the brainstorming survey. Each “card” represents a unique idea. The orange “cards” are intended to be used for the group titles/headers</a:t>
            </a:r>
          </a:p>
        </p:txBody>
      </p:sp>
    </p:spTree>
    <p:extLst>
      <p:ext uri="{BB962C8B-B14F-4D97-AF65-F5344CB8AC3E}">
        <p14:creationId xmlns:p14="http://schemas.microsoft.com/office/powerpoint/2010/main" val="342511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12" name="Rectangle 11">
            <a:extLst>
              <a:ext uri="{FF2B5EF4-FFF2-40B4-BE49-F238E27FC236}">
                <a16:creationId xmlns:a16="http://schemas.microsoft.com/office/drawing/2014/main" id="{3B6D053C-F316-4D28-BCCE-199F69B91E99}"/>
              </a:ext>
            </a:extLst>
          </p:cNvPr>
          <p:cNvSpPr/>
          <p:nvPr/>
        </p:nvSpPr>
        <p:spPr>
          <a:xfrm>
            <a:off x="0" y="1422356"/>
            <a:ext cx="10451592" cy="430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Today’s Goal</a:t>
            </a:r>
            <a:r>
              <a:rPr kumimoji="0" lang="en-US" sz="4000" b="0"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 Complete affinity diagramming (grouping like ideas) and develop titles for each group</a:t>
            </a:r>
          </a:p>
        </p:txBody>
      </p:sp>
      <p:sp>
        <p:nvSpPr>
          <p:cNvPr id="7" name="TextBox 6"/>
          <p:cNvSpPr txBox="1"/>
          <p:nvPr/>
        </p:nvSpPr>
        <p:spPr>
          <a:xfrm>
            <a:off x="237744" y="1893549"/>
            <a:ext cx="3663696" cy="707886"/>
          </a:xfrm>
          <a:prstGeom prst="rect">
            <a:avLst/>
          </a:prstGeom>
          <a:noFill/>
        </p:spPr>
        <p:txBody>
          <a:bodyPr wrap="square" rtlCol="0">
            <a:spAutoFit/>
          </a:bodyPr>
          <a:lstStyle/>
          <a:p>
            <a:r>
              <a:rPr lang="en-US" sz="4000" b="1" spc="300" dirty="0">
                <a:solidFill>
                  <a:srgbClr val="5B9BD5"/>
                </a:solidFill>
              </a:rPr>
              <a:t>WEAKNESSES</a:t>
            </a:r>
          </a:p>
        </p:txBody>
      </p:sp>
      <p:grpSp>
        <p:nvGrpSpPr>
          <p:cNvPr id="8" name="Group 7"/>
          <p:cNvGrpSpPr/>
          <p:nvPr/>
        </p:nvGrpSpPr>
        <p:grpSpPr>
          <a:xfrm>
            <a:off x="3765240" y="1615440"/>
            <a:ext cx="1294440" cy="865681"/>
            <a:chOff x="9297360" y="1624278"/>
            <a:chExt cx="978818" cy="608382"/>
          </a:xfrm>
        </p:grpSpPr>
        <p:grpSp>
          <p:nvGrpSpPr>
            <p:cNvPr id="9" name="Group 8"/>
            <p:cNvGrpSpPr/>
            <p:nvPr/>
          </p:nvGrpSpPr>
          <p:grpSpPr>
            <a:xfrm>
              <a:off x="9297360" y="1624278"/>
              <a:ext cx="978818" cy="608382"/>
              <a:chOff x="8939220" y="1509978"/>
              <a:chExt cx="978818" cy="608382"/>
            </a:xfrm>
          </p:grpSpPr>
          <p:sp>
            <p:nvSpPr>
              <p:cNvPr id="14" name="Freeform 13"/>
              <p:cNvSpPr/>
              <p:nvPr/>
            </p:nvSpPr>
            <p:spPr>
              <a:xfrm>
                <a:off x="8939220" y="1509978"/>
                <a:ext cx="978818" cy="608382"/>
              </a:xfrm>
              <a:custGeom>
                <a:avLst/>
                <a:gdLst>
                  <a:gd name="connsiteX0" fmla="*/ 73559 w 978818"/>
                  <a:gd name="connsiteY0" fmla="*/ 45720 h 608382"/>
                  <a:gd name="connsiteX1" fmla="*/ 73559 w 978818"/>
                  <a:gd name="connsiteY1" fmla="*/ 562662 h 608382"/>
                  <a:gd name="connsiteX2" fmla="*/ 905260 w 978818"/>
                  <a:gd name="connsiteY2" fmla="*/ 562662 h 608382"/>
                  <a:gd name="connsiteX3" fmla="*/ 905260 w 978818"/>
                  <a:gd name="connsiteY3" fmla="*/ 45720 h 608382"/>
                  <a:gd name="connsiteX4" fmla="*/ 0 w 978818"/>
                  <a:gd name="connsiteY4" fmla="*/ 0 h 608382"/>
                  <a:gd name="connsiteX5" fmla="*/ 978818 w 978818"/>
                  <a:gd name="connsiteY5" fmla="*/ 0 h 608382"/>
                  <a:gd name="connsiteX6" fmla="*/ 978818 w 978818"/>
                  <a:gd name="connsiteY6" fmla="*/ 608382 h 608382"/>
                  <a:gd name="connsiteX7" fmla="*/ 0 w 978818"/>
                  <a:gd name="connsiteY7" fmla="*/ 608382 h 6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818" h="608382">
                    <a:moveTo>
                      <a:pt x="73559" y="45720"/>
                    </a:moveTo>
                    <a:lnTo>
                      <a:pt x="73559" y="562662"/>
                    </a:lnTo>
                    <a:lnTo>
                      <a:pt x="905260" y="562662"/>
                    </a:lnTo>
                    <a:lnTo>
                      <a:pt x="905260" y="45720"/>
                    </a:lnTo>
                    <a:close/>
                    <a:moveTo>
                      <a:pt x="0" y="0"/>
                    </a:moveTo>
                    <a:lnTo>
                      <a:pt x="978818" y="0"/>
                    </a:lnTo>
                    <a:lnTo>
                      <a:pt x="978818" y="608382"/>
                    </a:lnTo>
                    <a:lnTo>
                      <a:pt x="0" y="608382"/>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59059" y="1608429"/>
                <a:ext cx="739140" cy="4114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a:off x="9511664" y="1804010"/>
              <a:ext cx="447675" cy="280057"/>
            </a:xfrm>
            <a:custGeom>
              <a:avLst/>
              <a:gdLst>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274320 w 327660"/>
                <a:gd name="connsiteY11" fmla="*/ 83820 h 213360"/>
                <a:gd name="connsiteX12" fmla="*/ 289560 w 327660"/>
                <a:gd name="connsiteY12" fmla="*/ 106680 h 213360"/>
                <a:gd name="connsiteX13" fmla="*/ 312420 w 327660"/>
                <a:gd name="connsiteY13" fmla="*/ 160020 h 213360"/>
                <a:gd name="connsiteX14" fmla="*/ 320040 w 327660"/>
                <a:gd name="connsiteY14" fmla="*/ 182880 h 213360"/>
                <a:gd name="connsiteX15" fmla="*/ 327660 w 327660"/>
                <a:gd name="connsiteY15"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289560 w 327660"/>
                <a:gd name="connsiteY11" fmla="*/ 106680 h 213360"/>
                <a:gd name="connsiteX12" fmla="*/ 312420 w 327660"/>
                <a:gd name="connsiteY12" fmla="*/ 160020 h 213360"/>
                <a:gd name="connsiteX13" fmla="*/ 320040 w 327660"/>
                <a:gd name="connsiteY13" fmla="*/ 182880 h 213360"/>
                <a:gd name="connsiteX14" fmla="*/ 327660 w 327660"/>
                <a:gd name="connsiteY14"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12420 w 327660"/>
                <a:gd name="connsiteY11" fmla="*/ 160020 h 213360"/>
                <a:gd name="connsiteX12" fmla="*/ 320040 w 327660"/>
                <a:gd name="connsiteY12" fmla="*/ 182880 h 213360"/>
                <a:gd name="connsiteX13" fmla="*/ 327660 w 327660"/>
                <a:gd name="connsiteY13"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20040 w 327660"/>
                <a:gd name="connsiteY11" fmla="*/ 182880 h 213360"/>
                <a:gd name="connsiteX12" fmla="*/ 327660 w 327660"/>
                <a:gd name="connsiteY12"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27660 w 327660"/>
                <a:gd name="connsiteY11" fmla="*/ 198120 h 213360"/>
                <a:gd name="connsiteX0" fmla="*/ 0 w 327660"/>
                <a:gd name="connsiteY0" fmla="*/ 0 h 213360"/>
                <a:gd name="connsiteX1" fmla="*/ 15240 w 327660"/>
                <a:gd name="connsiteY1" fmla="*/ 121920 h 213360"/>
                <a:gd name="connsiteX2" fmla="*/ 68580 w 327660"/>
                <a:gd name="connsiteY2" fmla="*/ 190500 h 213360"/>
                <a:gd name="connsiteX3" fmla="*/ 121920 w 327660"/>
                <a:gd name="connsiteY3" fmla="*/ 213360 h 213360"/>
                <a:gd name="connsiteX4" fmla="*/ 167640 w 327660"/>
                <a:gd name="connsiteY4" fmla="*/ 205740 h 213360"/>
                <a:gd name="connsiteX5" fmla="*/ 182880 w 327660"/>
                <a:gd name="connsiteY5" fmla="*/ 160020 h 213360"/>
                <a:gd name="connsiteX6" fmla="*/ 175260 w 327660"/>
                <a:gd name="connsiteY6" fmla="*/ 99060 h 213360"/>
                <a:gd name="connsiteX7" fmla="*/ 167640 w 327660"/>
                <a:gd name="connsiteY7" fmla="*/ 53340 h 213360"/>
                <a:gd name="connsiteX8" fmla="*/ 205740 w 327660"/>
                <a:gd name="connsiteY8" fmla="*/ 15240 h 213360"/>
                <a:gd name="connsiteX9" fmla="*/ 251460 w 327660"/>
                <a:gd name="connsiteY9" fmla="*/ 30480 h 213360"/>
                <a:gd name="connsiteX10" fmla="*/ 327660 w 327660"/>
                <a:gd name="connsiteY10" fmla="*/ 198120 h 213360"/>
                <a:gd name="connsiteX0" fmla="*/ 0 w 327660"/>
                <a:gd name="connsiteY0" fmla="*/ 0 h 207477"/>
                <a:gd name="connsiteX1" fmla="*/ 15240 w 327660"/>
                <a:gd name="connsiteY1" fmla="*/ 121920 h 207477"/>
                <a:gd name="connsiteX2" fmla="*/ 68580 w 327660"/>
                <a:gd name="connsiteY2" fmla="*/ 190500 h 207477"/>
                <a:gd name="connsiteX3" fmla="*/ 167640 w 327660"/>
                <a:gd name="connsiteY3" fmla="*/ 205740 h 207477"/>
                <a:gd name="connsiteX4" fmla="*/ 182880 w 327660"/>
                <a:gd name="connsiteY4" fmla="*/ 160020 h 207477"/>
                <a:gd name="connsiteX5" fmla="*/ 175260 w 327660"/>
                <a:gd name="connsiteY5" fmla="*/ 99060 h 207477"/>
                <a:gd name="connsiteX6" fmla="*/ 167640 w 327660"/>
                <a:gd name="connsiteY6" fmla="*/ 53340 h 207477"/>
                <a:gd name="connsiteX7" fmla="*/ 205740 w 327660"/>
                <a:gd name="connsiteY7" fmla="*/ 15240 h 207477"/>
                <a:gd name="connsiteX8" fmla="*/ 251460 w 327660"/>
                <a:gd name="connsiteY8" fmla="*/ 30480 h 207477"/>
                <a:gd name="connsiteX9" fmla="*/ 327660 w 327660"/>
                <a:gd name="connsiteY9" fmla="*/ 198120 h 207477"/>
                <a:gd name="connsiteX0" fmla="*/ 0 w 327660"/>
                <a:gd name="connsiteY0" fmla="*/ 0 h 207477"/>
                <a:gd name="connsiteX1" fmla="*/ 15240 w 327660"/>
                <a:gd name="connsiteY1" fmla="*/ 121920 h 207477"/>
                <a:gd name="connsiteX2" fmla="*/ 68580 w 327660"/>
                <a:gd name="connsiteY2" fmla="*/ 190500 h 207477"/>
                <a:gd name="connsiteX3" fmla="*/ 167640 w 327660"/>
                <a:gd name="connsiteY3" fmla="*/ 205740 h 207477"/>
                <a:gd name="connsiteX4" fmla="*/ 182880 w 327660"/>
                <a:gd name="connsiteY4" fmla="*/ 160020 h 207477"/>
                <a:gd name="connsiteX5" fmla="*/ 167640 w 327660"/>
                <a:gd name="connsiteY5" fmla="*/ 53340 h 207477"/>
                <a:gd name="connsiteX6" fmla="*/ 205740 w 327660"/>
                <a:gd name="connsiteY6" fmla="*/ 15240 h 207477"/>
                <a:gd name="connsiteX7" fmla="*/ 251460 w 327660"/>
                <a:gd name="connsiteY7" fmla="*/ 30480 h 207477"/>
                <a:gd name="connsiteX8" fmla="*/ 327660 w 327660"/>
                <a:gd name="connsiteY8" fmla="*/ 198120 h 207477"/>
                <a:gd name="connsiteX0" fmla="*/ 0 w 327660"/>
                <a:gd name="connsiteY0" fmla="*/ 0 h 215170"/>
                <a:gd name="connsiteX1" fmla="*/ 15240 w 327660"/>
                <a:gd name="connsiteY1" fmla="*/ 121920 h 215170"/>
                <a:gd name="connsiteX2" fmla="*/ 68580 w 327660"/>
                <a:gd name="connsiteY2" fmla="*/ 190500 h 215170"/>
                <a:gd name="connsiteX3" fmla="*/ 167640 w 327660"/>
                <a:gd name="connsiteY3" fmla="*/ 205740 h 215170"/>
                <a:gd name="connsiteX4" fmla="*/ 167640 w 327660"/>
                <a:gd name="connsiteY4" fmla="*/ 53340 h 215170"/>
                <a:gd name="connsiteX5" fmla="*/ 205740 w 327660"/>
                <a:gd name="connsiteY5" fmla="*/ 15240 h 215170"/>
                <a:gd name="connsiteX6" fmla="*/ 251460 w 327660"/>
                <a:gd name="connsiteY6" fmla="*/ 30480 h 215170"/>
                <a:gd name="connsiteX7" fmla="*/ 327660 w 327660"/>
                <a:gd name="connsiteY7" fmla="*/ 198120 h 215170"/>
                <a:gd name="connsiteX0" fmla="*/ 0 w 327660"/>
                <a:gd name="connsiteY0" fmla="*/ 0 h 219124"/>
                <a:gd name="connsiteX1" fmla="*/ 15240 w 327660"/>
                <a:gd name="connsiteY1" fmla="*/ 121920 h 219124"/>
                <a:gd name="connsiteX2" fmla="*/ 41910 w 327660"/>
                <a:gd name="connsiteY2" fmla="*/ 201930 h 219124"/>
                <a:gd name="connsiteX3" fmla="*/ 167640 w 327660"/>
                <a:gd name="connsiteY3" fmla="*/ 205740 h 219124"/>
                <a:gd name="connsiteX4" fmla="*/ 167640 w 327660"/>
                <a:gd name="connsiteY4" fmla="*/ 53340 h 219124"/>
                <a:gd name="connsiteX5" fmla="*/ 205740 w 327660"/>
                <a:gd name="connsiteY5" fmla="*/ 15240 h 219124"/>
                <a:gd name="connsiteX6" fmla="*/ 251460 w 327660"/>
                <a:gd name="connsiteY6" fmla="*/ 30480 h 219124"/>
                <a:gd name="connsiteX7" fmla="*/ 327660 w 327660"/>
                <a:gd name="connsiteY7" fmla="*/ 198120 h 219124"/>
                <a:gd name="connsiteX0" fmla="*/ 0 w 327660"/>
                <a:gd name="connsiteY0" fmla="*/ 0 h 203403"/>
                <a:gd name="connsiteX1" fmla="*/ 15240 w 327660"/>
                <a:gd name="connsiteY1" fmla="*/ 121920 h 203403"/>
                <a:gd name="connsiteX2" fmla="*/ 41910 w 327660"/>
                <a:gd name="connsiteY2" fmla="*/ 201930 h 203403"/>
                <a:gd name="connsiteX3" fmla="*/ 167640 w 327660"/>
                <a:gd name="connsiteY3" fmla="*/ 53340 h 203403"/>
                <a:gd name="connsiteX4" fmla="*/ 205740 w 327660"/>
                <a:gd name="connsiteY4" fmla="*/ 15240 h 203403"/>
                <a:gd name="connsiteX5" fmla="*/ 251460 w 327660"/>
                <a:gd name="connsiteY5" fmla="*/ 30480 h 203403"/>
                <a:gd name="connsiteX6" fmla="*/ 327660 w 327660"/>
                <a:gd name="connsiteY6" fmla="*/ 198120 h 203403"/>
                <a:gd name="connsiteX0" fmla="*/ 0 w 327660"/>
                <a:gd name="connsiteY0" fmla="*/ 0 h 235365"/>
                <a:gd name="connsiteX1" fmla="*/ 15240 w 327660"/>
                <a:gd name="connsiteY1" fmla="*/ 121920 h 235365"/>
                <a:gd name="connsiteX2" fmla="*/ 108585 w 327660"/>
                <a:gd name="connsiteY2" fmla="*/ 234315 h 235365"/>
                <a:gd name="connsiteX3" fmla="*/ 167640 w 327660"/>
                <a:gd name="connsiteY3" fmla="*/ 53340 h 235365"/>
                <a:gd name="connsiteX4" fmla="*/ 205740 w 327660"/>
                <a:gd name="connsiteY4" fmla="*/ 15240 h 235365"/>
                <a:gd name="connsiteX5" fmla="*/ 251460 w 327660"/>
                <a:gd name="connsiteY5" fmla="*/ 30480 h 235365"/>
                <a:gd name="connsiteX6" fmla="*/ 327660 w 327660"/>
                <a:gd name="connsiteY6" fmla="*/ 198120 h 235365"/>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40030 w 361950"/>
                <a:gd name="connsiteY4" fmla="*/ 20955 h 241090"/>
                <a:gd name="connsiteX5" fmla="*/ 285750 w 361950"/>
                <a:gd name="connsiteY5" fmla="*/ 36195 h 241090"/>
                <a:gd name="connsiteX6" fmla="*/ 361950 w 361950"/>
                <a:gd name="connsiteY6" fmla="*/ 203835 h 241090"/>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40030 w 361950"/>
                <a:gd name="connsiteY4" fmla="*/ 20955 h 241090"/>
                <a:gd name="connsiteX5" fmla="*/ 285750 w 361950"/>
                <a:gd name="connsiteY5" fmla="*/ 36195 h 241090"/>
                <a:gd name="connsiteX6" fmla="*/ 361950 w 361950"/>
                <a:gd name="connsiteY6" fmla="*/ 203835 h 241090"/>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85750 w 361950"/>
                <a:gd name="connsiteY4" fmla="*/ 36195 h 241090"/>
                <a:gd name="connsiteX5" fmla="*/ 361950 w 361950"/>
                <a:gd name="connsiteY5" fmla="*/ 203835 h 241090"/>
                <a:gd name="connsiteX0" fmla="*/ 0 w 361950"/>
                <a:gd name="connsiteY0" fmla="*/ 0 h 241542"/>
                <a:gd name="connsiteX1" fmla="*/ 49530 w 361950"/>
                <a:gd name="connsiteY1" fmla="*/ 127635 h 241542"/>
                <a:gd name="connsiteX2" fmla="*/ 142875 w 361950"/>
                <a:gd name="connsiteY2" fmla="*/ 240030 h 241542"/>
                <a:gd name="connsiteX3" fmla="*/ 169545 w 361950"/>
                <a:gd name="connsiteY3" fmla="*/ 43815 h 241542"/>
                <a:gd name="connsiteX4" fmla="*/ 285750 w 361950"/>
                <a:gd name="connsiteY4" fmla="*/ 36195 h 241542"/>
                <a:gd name="connsiteX5" fmla="*/ 361950 w 361950"/>
                <a:gd name="connsiteY5" fmla="*/ 203835 h 241542"/>
                <a:gd name="connsiteX0" fmla="*/ 0 w 361950"/>
                <a:gd name="connsiteY0" fmla="*/ 8427 h 249969"/>
                <a:gd name="connsiteX1" fmla="*/ 49530 w 361950"/>
                <a:gd name="connsiteY1" fmla="*/ 136062 h 249969"/>
                <a:gd name="connsiteX2" fmla="*/ 142875 w 361950"/>
                <a:gd name="connsiteY2" fmla="*/ 248457 h 249969"/>
                <a:gd name="connsiteX3" fmla="*/ 169545 w 361950"/>
                <a:gd name="connsiteY3" fmla="*/ 52242 h 249969"/>
                <a:gd name="connsiteX4" fmla="*/ 247650 w 361950"/>
                <a:gd name="connsiteY4" fmla="*/ 10332 h 249969"/>
                <a:gd name="connsiteX5" fmla="*/ 361950 w 361950"/>
                <a:gd name="connsiteY5" fmla="*/ 212262 h 249969"/>
                <a:gd name="connsiteX0" fmla="*/ 0 w 422910"/>
                <a:gd name="connsiteY0" fmla="*/ 12006 h 265371"/>
                <a:gd name="connsiteX1" fmla="*/ 49530 w 422910"/>
                <a:gd name="connsiteY1" fmla="*/ 139641 h 265371"/>
                <a:gd name="connsiteX2" fmla="*/ 142875 w 422910"/>
                <a:gd name="connsiteY2" fmla="*/ 252036 h 265371"/>
                <a:gd name="connsiteX3" fmla="*/ 169545 w 422910"/>
                <a:gd name="connsiteY3" fmla="*/ 55821 h 265371"/>
                <a:gd name="connsiteX4" fmla="*/ 247650 w 422910"/>
                <a:gd name="connsiteY4" fmla="*/ 13911 h 265371"/>
                <a:gd name="connsiteX5" fmla="*/ 422910 w 422910"/>
                <a:gd name="connsiteY5" fmla="*/ 265371 h 265371"/>
                <a:gd name="connsiteX0" fmla="*/ 0 w 422910"/>
                <a:gd name="connsiteY0" fmla="*/ 12006 h 265371"/>
                <a:gd name="connsiteX1" fmla="*/ 49530 w 422910"/>
                <a:gd name="connsiteY1" fmla="*/ 139641 h 265371"/>
                <a:gd name="connsiteX2" fmla="*/ 142875 w 422910"/>
                <a:gd name="connsiteY2" fmla="*/ 252036 h 265371"/>
                <a:gd name="connsiteX3" fmla="*/ 169545 w 422910"/>
                <a:gd name="connsiteY3" fmla="*/ 55821 h 265371"/>
                <a:gd name="connsiteX4" fmla="*/ 247650 w 422910"/>
                <a:gd name="connsiteY4" fmla="*/ 13911 h 265371"/>
                <a:gd name="connsiteX5" fmla="*/ 422910 w 422910"/>
                <a:gd name="connsiteY5" fmla="*/ 265371 h 265371"/>
                <a:gd name="connsiteX0" fmla="*/ 0 w 422910"/>
                <a:gd name="connsiteY0" fmla="*/ 0 h 253365"/>
                <a:gd name="connsiteX1" fmla="*/ 49530 w 422910"/>
                <a:gd name="connsiteY1" fmla="*/ 127635 h 253365"/>
                <a:gd name="connsiteX2" fmla="*/ 142875 w 422910"/>
                <a:gd name="connsiteY2" fmla="*/ 240030 h 253365"/>
                <a:gd name="connsiteX3" fmla="*/ 247650 w 422910"/>
                <a:gd name="connsiteY3" fmla="*/ 1905 h 253365"/>
                <a:gd name="connsiteX4" fmla="*/ 422910 w 422910"/>
                <a:gd name="connsiteY4" fmla="*/ 253365 h 253365"/>
                <a:gd name="connsiteX0" fmla="*/ 0 w 422910"/>
                <a:gd name="connsiteY0" fmla="*/ 26685 h 280050"/>
                <a:gd name="connsiteX1" fmla="*/ 49530 w 422910"/>
                <a:gd name="connsiteY1" fmla="*/ 154320 h 280050"/>
                <a:gd name="connsiteX2" fmla="*/ 142875 w 422910"/>
                <a:gd name="connsiteY2" fmla="*/ 266715 h 280050"/>
                <a:gd name="connsiteX3" fmla="*/ 201930 w 422910"/>
                <a:gd name="connsiteY3" fmla="*/ 15 h 280050"/>
                <a:gd name="connsiteX4" fmla="*/ 422910 w 422910"/>
                <a:gd name="connsiteY4" fmla="*/ 280050 h 280050"/>
                <a:gd name="connsiteX0" fmla="*/ 0 w 422910"/>
                <a:gd name="connsiteY0" fmla="*/ 27497 h 280862"/>
                <a:gd name="connsiteX1" fmla="*/ 49530 w 422910"/>
                <a:gd name="connsiteY1" fmla="*/ 155132 h 280862"/>
                <a:gd name="connsiteX2" fmla="*/ 142875 w 422910"/>
                <a:gd name="connsiteY2" fmla="*/ 267527 h 280862"/>
                <a:gd name="connsiteX3" fmla="*/ 201930 w 422910"/>
                <a:gd name="connsiteY3" fmla="*/ 827 h 280862"/>
                <a:gd name="connsiteX4" fmla="*/ 422910 w 422910"/>
                <a:gd name="connsiteY4" fmla="*/ 280862 h 280862"/>
                <a:gd name="connsiteX0" fmla="*/ 0 w 422910"/>
                <a:gd name="connsiteY0" fmla="*/ 27497 h 280862"/>
                <a:gd name="connsiteX1" fmla="*/ 49530 w 422910"/>
                <a:gd name="connsiteY1" fmla="*/ 155132 h 280862"/>
                <a:gd name="connsiteX2" fmla="*/ 142875 w 422910"/>
                <a:gd name="connsiteY2" fmla="*/ 267527 h 280862"/>
                <a:gd name="connsiteX3" fmla="*/ 201930 w 422910"/>
                <a:gd name="connsiteY3" fmla="*/ 827 h 280862"/>
                <a:gd name="connsiteX4" fmla="*/ 422910 w 422910"/>
                <a:gd name="connsiteY4" fmla="*/ 280862 h 280862"/>
                <a:gd name="connsiteX0" fmla="*/ 0 w 422910"/>
                <a:gd name="connsiteY0" fmla="*/ 29619 h 282984"/>
                <a:gd name="connsiteX1" fmla="*/ 49530 w 422910"/>
                <a:gd name="connsiteY1" fmla="*/ 157254 h 282984"/>
                <a:gd name="connsiteX2" fmla="*/ 142875 w 422910"/>
                <a:gd name="connsiteY2" fmla="*/ 269649 h 282984"/>
                <a:gd name="connsiteX3" fmla="*/ 201930 w 422910"/>
                <a:gd name="connsiteY3" fmla="*/ 2949 h 282984"/>
                <a:gd name="connsiteX4" fmla="*/ 422910 w 422910"/>
                <a:gd name="connsiteY4" fmla="*/ 282984 h 282984"/>
                <a:gd name="connsiteX0" fmla="*/ 0 w 422910"/>
                <a:gd name="connsiteY0" fmla="*/ 29619 h 282984"/>
                <a:gd name="connsiteX1" fmla="*/ 49530 w 422910"/>
                <a:gd name="connsiteY1" fmla="*/ 157254 h 282984"/>
                <a:gd name="connsiteX2" fmla="*/ 142875 w 422910"/>
                <a:gd name="connsiteY2" fmla="*/ 269649 h 282984"/>
                <a:gd name="connsiteX3" fmla="*/ 201930 w 422910"/>
                <a:gd name="connsiteY3" fmla="*/ 2949 h 282984"/>
                <a:gd name="connsiteX4" fmla="*/ 422910 w 422910"/>
                <a:gd name="connsiteY4" fmla="*/ 282984 h 282984"/>
                <a:gd name="connsiteX0" fmla="*/ 0 w 422910"/>
                <a:gd name="connsiteY0" fmla="*/ 27057 h 280422"/>
                <a:gd name="connsiteX1" fmla="*/ 49530 w 422910"/>
                <a:gd name="connsiteY1" fmla="*/ 154692 h 280422"/>
                <a:gd name="connsiteX2" fmla="*/ 142875 w 422910"/>
                <a:gd name="connsiteY2" fmla="*/ 267087 h 280422"/>
                <a:gd name="connsiteX3" fmla="*/ 201930 w 422910"/>
                <a:gd name="connsiteY3" fmla="*/ 387 h 280422"/>
                <a:gd name="connsiteX4" fmla="*/ 422910 w 422910"/>
                <a:gd name="connsiteY4" fmla="*/ 280422 h 280422"/>
                <a:gd name="connsiteX0" fmla="*/ 0 w 422910"/>
                <a:gd name="connsiteY0" fmla="*/ 26685 h 280050"/>
                <a:gd name="connsiteX1" fmla="*/ 49530 w 422910"/>
                <a:gd name="connsiteY1" fmla="*/ 154320 h 280050"/>
                <a:gd name="connsiteX2" fmla="*/ 142875 w 422910"/>
                <a:gd name="connsiteY2" fmla="*/ 266715 h 280050"/>
                <a:gd name="connsiteX3" fmla="*/ 201930 w 422910"/>
                <a:gd name="connsiteY3" fmla="*/ 15 h 280050"/>
                <a:gd name="connsiteX4" fmla="*/ 422910 w 422910"/>
                <a:gd name="connsiteY4" fmla="*/ 280050 h 280050"/>
                <a:gd name="connsiteX0" fmla="*/ 0 w 422910"/>
                <a:gd name="connsiteY0" fmla="*/ 26685 h 280050"/>
                <a:gd name="connsiteX1" fmla="*/ 142875 w 422910"/>
                <a:gd name="connsiteY1" fmla="*/ 266715 h 280050"/>
                <a:gd name="connsiteX2" fmla="*/ 201930 w 422910"/>
                <a:gd name="connsiteY2" fmla="*/ 15 h 280050"/>
                <a:gd name="connsiteX3" fmla="*/ 422910 w 422910"/>
                <a:gd name="connsiteY3" fmla="*/ 280050 h 280050"/>
                <a:gd name="connsiteX0" fmla="*/ 0 w 447675"/>
                <a:gd name="connsiteY0" fmla="*/ 24780 h 280050"/>
                <a:gd name="connsiteX1" fmla="*/ 167640 w 447675"/>
                <a:gd name="connsiteY1" fmla="*/ 266715 h 280050"/>
                <a:gd name="connsiteX2" fmla="*/ 226695 w 447675"/>
                <a:gd name="connsiteY2" fmla="*/ 15 h 280050"/>
                <a:gd name="connsiteX3" fmla="*/ 447675 w 447675"/>
                <a:gd name="connsiteY3" fmla="*/ 280050 h 280050"/>
                <a:gd name="connsiteX0" fmla="*/ 0 w 447675"/>
                <a:gd name="connsiteY0" fmla="*/ 24780 h 280050"/>
                <a:gd name="connsiteX1" fmla="*/ 167640 w 447675"/>
                <a:gd name="connsiteY1" fmla="*/ 266715 h 280050"/>
                <a:gd name="connsiteX2" fmla="*/ 226695 w 447675"/>
                <a:gd name="connsiteY2" fmla="*/ 15 h 280050"/>
                <a:gd name="connsiteX3" fmla="*/ 447675 w 447675"/>
                <a:gd name="connsiteY3" fmla="*/ 280050 h 280050"/>
                <a:gd name="connsiteX0" fmla="*/ 0 w 447675"/>
                <a:gd name="connsiteY0" fmla="*/ 24787 h 280057"/>
                <a:gd name="connsiteX1" fmla="*/ 167640 w 447675"/>
                <a:gd name="connsiteY1" fmla="*/ 266722 h 280057"/>
                <a:gd name="connsiteX2" fmla="*/ 226695 w 447675"/>
                <a:gd name="connsiteY2" fmla="*/ 22 h 280057"/>
                <a:gd name="connsiteX3" fmla="*/ 447675 w 447675"/>
                <a:gd name="connsiteY3" fmla="*/ 280057 h 280057"/>
                <a:gd name="connsiteX0" fmla="*/ 0 w 447675"/>
                <a:gd name="connsiteY0" fmla="*/ 24787 h 280057"/>
                <a:gd name="connsiteX1" fmla="*/ 167640 w 447675"/>
                <a:gd name="connsiteY1" fmla="*/ 266722 h 280057"/>
                <a:gd name="connsiteX2" fmla="*/ 226695 w 447675"/>
                <a:gd name="connsiteY2" fmla="*/ 22 h 280057"/>
                <a:gd name="connsiteX3" fmla="*/ 447675 w 447675"/>
                <a:gd name="connsiteY3" fmla="*/ 280057 h 280057"/>
              </a:gdLst>
              <a:ahLst/>
              <a:cxnLst>
                <a:cxn ang="0">
                  <a:pos x="connsiteX0" y="connsiteY0"/>
                </a:cxn>
                <a:cxn ang="0">
                  <a:pos x="connsiteX1" y="connsiteY1"/>
                </a:cxn>
                <a:cxn ang="0">
                  <a:pos x="connsiteX2" y="connsiteY2"/>
                </a:cxn>
                <a:cxn ang="0">
                  <a:pos x="connsiteX3" y="connsiteY3"/>
                </a:cxn>
              </a:cxnLst>
              <a:rect l="l" t="t" r="r" b="b"/>
              <a:pathLst>
                <a:path w="447675" h="280057">
                  <a:moveTo>
                    <a:pt x="0" y="24787"/>
                  </a:moveTo>
                  <a:cubicBezTo>
                    <a:pt x="29766" y="99558"/>
                    <a:pt x="129858" y="270850"/>
                    <a:pt x="167640" y="266722"/>
                  </a:cubicBezTo>
                  <a:cubicBezTo>
                    <a:pt x="205423" y="262595"/>
                    <a:pt x="162378" y="2187"/>
                    <a:pt x="226695" y="22"/>
                  </a:cubicBezTo>
                  <a:cubicBezTo>
                    <a:pt x="291012" y="-2143"/>
                    <a:pt x="386080" y="151787"/>
                    <a:pt x="447675" y="28005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60000">
              <a:off x="10103381" y="1825489"/>
              <a:ext cx="57853" cy="267081"/>
            </a:xfrm>
            <a:prstGeom prst="rect">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860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D053C-F316-4D28-BCCE-199F69B91E99}"/>
              </a:ext>
            </a:extLst>
          </p:cNvPr>
          <p:cNvSpPr/>
          <p:nvPr/>
        </p:nvSpPr>
        <p:spPr>
          <a:xfrm>
            <a:off x="6581587" y="1440818"/>
            <a:ext cx="5610413" cy="193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endParaRPr lang="en-US" sz="1400" dirty="0">
              <a:solidFill>
                <a:schemeClr val="bg2">
                  <a:lumMod val="10000"/>
                </a:schemeClr>
              </a:solidFill>
              <a:latin typeface="Roboto Slab" pitchFamily="2" charset="0"/>
              <a:ea typeface="Roboto Slab" pitchFamily="2" charset="0"/>
            </a:endParaRPr>
          </a:p>
          <a:p>
            <a:pPr marL="914400" algn="r"/>
            <a:br>
              <a:rPr lang="en-US" sz="1400" dirty="0">
                <a:solidFill>
                  <a:schemeClr val="bg2">
                    <a:lumMod val="10000"/>
                  </a:schemeClr>
                </a:solidFill>
                <a:latin typeface="Roboto Slab" pitchFamily="2" charset="0"/>
                <a:ea typeface="Roboto Slab" pitchFamily="2" charset="0"/>
              </a:rPr>
            </a:br>
            <a:r>
              <a:rPr lang="en-US" sz="1400" dirty="0">
                <a:solidFill>
                  <a:schemeClr val="bg2">
                    <a:lumMod val="10000"/>
                  </a:schemeClr>
                </a:solidFill>
                <a:latin typeface="Roboto Slab" pitchFamily="2" charset="0"/>
                <a:ea typeface="Roboto Slab" pitchFamily="2" charset="0"/>
              </a:rPr>
              <a:t>Think about the attributes of yourself and your organization that could hurt your progress in achieving your objective.</a:t>
            </a:r>
          </a:p>
        </p:txBody>
      </p:sp>
      <p:sp>
        <p:nvSpPr>
          <p:cNvPr id="11" name="Freeform: Shape 10">
            <a:extLst>
              <a:ext uri="{FF2B5EF4-FFF2-40B4-BE49-F238E27FC236}">
                <a16:creationId xmlns:a16="http://schemas.microsoft.com/office/drawing/2014/main" id="{47FFB9D7-D7BA-4898-BC13-75272A0AEF01}"/>
              </a:ext>
            </a:extLst>
          </p:cNvPr>
          <p:cNvSpPr/>
          <p:nvPr/>
        </p:nvSpPr>
        <p:spPr>
          <a:xfrm>
            <a:off x="5707834" y="1401500"/>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13" name="Freeform: Shape 12">
            <a:extLst>
              <a:ext uri="{FF2B5EF4-FFF2-40B4-BE49-F238E27FC236}">
                <a16:creationId xmlns:a16="http://schemas.microsoft.com/office/drawing/2014/main" id="{733C4CCB-F86E-4176-88E5-B38880F3DE33}"/>
              </a:ext>
            </a:extLst>
          </p:cNvPr>
          <p:cNvSpPr/>
          <p:nvPr/>
        </p:nvSpPr>
        <p:spPr>
          <a:xfrm>
            <a:off x="3796623" y="13895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4736661" y="310642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6635920" y="311837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sp>
        <p:nvSpPr>
          <p:cNvPr id="15" name="Rectangle 14">
            <a:extLst>
              <a:ext uri="{FF2B5EF4-FFF2-40B4-BE49-F238E27FC236}">
                <a16:creationId xmlns:a16="http://schemas.microsoft.com/office/drawing/2014/main" id="{B5291570-C2F3-42D2-88C1-8B051C6B1C60}"/>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a:t>
            </a:r>
          </a:p>
        </p:txBody>
      </p:sp>
      <p:grpSp>
        <p:nvGrpSpPr>
          <p:cNvPr id="7" name="Group 6"/>
          <p:cNvGrpSpPr/>
          <p:nvPr/>
        </p:nvGrpSpPr>
        <p:grpSpPr>
          <a:xfrm>
            <a:off x="8657280" y="1644598"/>
            <a:ext cx="978818" cy="608382"/>
            <a:chOff x="9297360" y="1624278"/>
            <a:chExt cx="978818" cy="608382"/>
          </a:xfrm>
        </p:grpSpPr>
        <p:grpSp>
          <p:nvGrpSpPr>
            <p:cNvPr id="4" name="Group 3"/>
            <p:cNvGrpSpPr/>
            <p:nvPr/>
          </p:nvGrpSpPr>
          <p:grpSpPr>
            <a:xfrm>
              <a:off x="9297360" y="1624278"/>
              <a:ext cx="978818" cy="608382"/>
              <a:chOff x="8939220" y="1509978"/>
              <a:chExt cx="978818" cy="608382"/>
            </a:xfrm>
          </p:grpSpPr>
          <p:sp>
            <p:nvSpPr>
              <p:cNvPr id="17" name="Freeform 16"/>
              <p:cNvSpPr/>
              <p:nvPr/>
            </p:nvSpPr>
            <p:spPr>
              <a:xfrm>
                <a:off x="8939220" y="1509978"/>
                <a:ext cx="978818" cy="608382"/>
              </a:xfrm>
              <a:custGeom>
                <a:avLst/>
                <a:gdLst>
                  <a:gd name="connsiteX0" fmla="*/ 73559 w 978818"/>
                  <a:gd name="connsiteY0" fmla="*/ 45720 h 608382"/>
                  <a:gd name="connsiteX1" fmla="*/ 73559 w 978818"/>
                  <a:gd name="connsiteY1" fmla="*/ 562662 h 608382"/>
                  <a:gd name="connsiteX2" fmla="*/ 905260 w 978818"/>
                  <a:gd name="connsiteY2" fmla="*/ 562662 h 608382"/>
                  <a:gd name="connsiteX3" fmla="*/ 905260 w 978818"/>
                  <a:gd name="connsiteY3" fmla="*/ 45720 h 608382"/>
                  <a:gd name="connsiteX4" fmla="*/ 0 w 978818"/>
                  <a:gd name="connsiteY4" fmla="*/ 0 h 608382"/>
                  <a:gd name="connsiteX5" fmla="*/ 978818 w 978818"/>
                  <a:gd name="connsiteY5" fmla="*/ 0 h 608382"/>
                  <a:gd name="connsiteX6" fmla="*/ 978818 w 978818"/>
                  <a:gd name="connsiteY6" fmla="*/ 608382 h 608382"/>
                  <a:gd name="connsiteX7" fmla="*/ 0 w 978818"/>
                  <a:gd name="connsiteY7" fmla="*/ 608382 h 6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818" h="608382">
                    <a:moveTo>
                      <a:pt x="73559" y="45720"/>
                    </a:moveTo>
                    <a:lnTo>
                      <a:pt x="73559" y="562662"/>
                    </a:lnTo>
                    <a:lnTo>
                      <a:pt x="905260" y="562662"/>
                    </a:lnTo>
                    <a:lnTo>
                      <a:pt x="905260" y="45720"/>
                    </a:lnTo>
                    <a:close/>
                    <a:moveTo>
                      <a:pt x="0" y="0"/>
                    </a:moveTo>
                    <a:lnTo>
                      <a:pt x="978818" y="0"/>
                    </a:lnTo>
                    <a:lnTo>
                      <a:pt x="978818" y="608382"/>
                    </a:lnTo>
                    <a:lnTo>
                      <a:pt x="0" y="608382"/>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059059" y="1608429"/>
                <a:ext cx="739140" cy="4114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9511664" y="1804010"/>
              <a:ext cx="447675" cy="280057"/>
            </a:xfrm>
            <a:custGeom>
              <a:avLst/>
              <a:gdLst>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274320 w 327660"/>
                <a:gd name="connsiteY11" fmla="*/ 83820 h 213360"/>
                <a:gd name="connsiteX12" fmla="*/ 289560 w 327660"/>
                <a:gd name="connsiteY12" fmla="*/ 106680 h 213360"/>
                <a:gd name="connsiteX13" fmla="*/ 312420 w 327660"/>
                <a:gd name="connsiteY13" fmla="*/ 160020 h 213360"/>
                <a:gd name="connsiteX14" fmla="*/ 320040 w 327660"/>
                <a:gd name="connsiteY14" fmla="*/ 182880 h 213360"/>
                <a:gd name="connsiteX15" fmla="*/ 327660 w 327660"/>
                <a:gd name="connsiteY15"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289560 w 327660"/>
                <a:gd name="connsiteY11" fmla="*/ 106680 h 213360"/>
                <a:gd name="connsiteX12" fmla="*/ 312420 w 327660"/>
                <a:gd name="connsiteY12" fmla="*/ 160020 h 213360"/>
                <a:gd name="connsiteX13" fmla="*/ 320040 w 327660"/>
                <a:gd name="connsiteY13" fmla="*/ 182880 h 213360"/>
                <a:gd name="connsiteX14" fmla="*/ 327660 w 327660"/>
                <a:gd name="connsiteY14"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12420 w 327660"/>
                <a:gd name="connsiteY11" fmla="*/ 160020 h 213360"/>
                <a:gd name="connsiteX12" fmla="*/ 320040 w 327660"/>
                <a:gd name="connsiteY12" fmla="*/ 182880 h 213360"/>
                <a:gd name="connsiteX13" fmla="*/ 327660 w 327660"/>
                <a:gd name="connsiteY13"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20040 w 327660"/>
                <a:gd name="connsiteY11" fmla="*/ 182880 h 213360"/>
                <a:gd name="connsiteX12" fmla="*/ 327660 w 327660"/>
                <a:gd name="connsiteY12" fmla="*/ 198120 h 213360"/>
                <a:gd name="connsiteX0" fmla="*/ 0 w 327660"/>
                <a:gd name="connsiteY0" fmla="*/ 0 h 213360"/>
                <a:gd name="connsiteX1" fmla="*/ 7620 w 327660"/>
                <a:gd name="connsiteY1" fmla="*/ 99060 h 213360"/>
                <a:gd name="connsiteX2" fmla="*/ 15240 w 327660"/>
                <a:gd name="connsiteY2" fmla="*/ 121920 h 213360"/>
                <a:gd name="connsiteX3" fmla="*/ 68580 w 327660"/>
                <a:gd name="connsiteY3" fmla="*/ 190500 h 213360"/>
                <a:gd name="connsiteX4" fmla="*/ 121920 w 327660"/>
                <a:gd name="connsiteY4" fmla="*/ 213360 h 213360"/>
                <a:gd name="connsiteX5" fmla="*/ 167640 w 327660"/>
                <a:gd name="connsiteY5" fmla="*/ 205740 h 213360"/>
                <a:gd name="connsiteX6" fmla="*/ 182880 w 327660"/>
                <a:gd name="connsiteY6" fmla="*/ 160020 h 213360"/>
                <a:gd name="connsiteX7" fmla="*/ 175260 w 327660"/>
                <a:gd name="connsiteY7" fmla="*/ 99060 h 213360"/>
                <a:gd name="connsiteX8" fmla="*/ 167640 w 327660"/>
                <a:gd name="connsiteY8" fmla="*/ 53340 h 213360"/>
                <a:gd name="connsiteX9" fmla="*/ 205740 w 327660"/>
                <a:gd name="connsiteY9" fmla="*/ 15240 h 213360"/>
                <a:gd name="connsiteX10" fmla="*/ 251460 w 327660"/>
                <a:gd name="connsiteY10" fmla="*/ 30480 h 213360"/>
                <a:gd name="connsiteX11" fmla="*/ 327660 w 327660"/>
                <a:gd name="connsiteY11" fmla="*/ 198120 h 213360"/>
                <a:gd name="connsiteX0" fmla="*/ 0 w 327660"/>
                <a:gd name="connsiteY0" fmla="*/ 0 h 213360"/>
                <a:gd name="connsiteX1" fmla="*/ 15240 w 327660"/>
                <a:gd name="connsiteY1" fmla="*/ 121920 h 213360"/>
                <a:gd name="connsiteX2" fmla="*/ 68580 w 327660"/>
                <a:gd name="connsiteY2" fmla="*/ 190500 h 213360"/>
                <a:gd name="connsiteX3" fmla="*/ 121920 w 327660"/>
                <a:gd name="connsiteY3" fmla="*/ 213360 h 213360"/>
                <a:gd name="connsiteX4" fmla="*/ 167640 w 327660"/>
                <a:gd name="connsiteY4" fmla="*/ 205740 h 213360"/>
                <a:gd name="connsiteX5" fmla="*/ 182880 w 327660"/>
                <a:gd name="connsiteY5" fmla="*/ 160020 h 213360"/>
                <a:gd name="connsiteX6" fmla="*/ 175260 w 327660"/>
                <a:gd name="connsiteY6" fmla="*/ 99060 h 213360"/>
                <a:gd name="connsiteX7" fmla="*/ 167640 w 327660"/>
                <a:gd name="connsiteY7" fmla="*/ 53340 h 213360"/>
                <a:gd name="connsiteX8" fmla="*/ 205740 w 327660"/>
                <a:gd name="connsiteY8" fmla="*/ 15240 h 213360"/>
                <a:gd name="connsiteX9" fmla="*/ 251460 w 327660"/>
                <a:gd name="connsiteY9" fmla="*/ 30480 h 213360"/>
                <a:gd name="connsiteX10" fmla="*/ 327660 w 327660"/>
                <a:gd name="connsiteY10" fmla="*/ 198120 h 213360"/>
                <a:gd name="connsiteX0" fmla="*/ 0 w 327660"/>
                <a:gd name="connsiteY0" fmla="*/ 0 h 207477"/>
                <a:gd name="connsiteX1" fmla="*/ 15240 w 327660"/>
                <a:gd name="connsiteY1" fmla="*/ 121920 h 207477"/>
                <a:gd name="connsiteX2" fmla="*/ 68580 w 327660"/>
                <a:gd name="connsiteY2" fmla="*/ 190500 h 207477"/>
                <a:gd name="connsiteX3" fmla="*/ 167640 w 327660"/>
                <a:gd name="connsiteY3" fmla="*/ 205740 h 207477"/>
                <a:gd name="connsiteX4" fmla="*/ 182880 w 327660"/>
                <a:gd name="connsiteY4" fmla="*/ 160020 h 207477"/>
                <a:gd name="connsiteX5" fmla="*/ 175260 w 327660"/>
                <a:gd name="connsiteY5" fmla="*/ 99060 h 207477"/>
                <a:gd name="connsiteX6" fmla="*/ 167640 w 327660"/>
                <a:gd name="connsiteY6" fmla="*/ 53340 h 207477"/>
                <a:gd name="connsiteX7" fmla="*/ 205740 w 327660"/>
                <a:gd name="connsiteY7" fmla="*/ 15240 h 207477"/>
                <a:gd name="connsiteX8" fmla="*/ 251460 w 327660"/>
                <a:gd name="connsiteY8" fmla="*/ 30480 h 207477"/>
                <a:gd name="connsiteX9" fmla="*/ 327660 w 327660"/>
                <a:gd name="connsiteY9" fmla="*/ 198120 h 207477"/>
                <a:gd name="connsiteX0" fmla="*/ 0 w 327660"/>
                <a:gd name="connsiteY0" fmla="*/ 0 h 207477"/>
                <a:gd name="connsiteX1" fmla="*/ 15240 w 327660"/>
                <a:gd name="connsiteY1" fmla="*/ 121920 h 207477"/>
                <a:gd name="connsiteX2" fmla="*/ 68580 w 327660"/>
                <a:gd name="connsiteY2" fmla="*/ 190500 h 207477"/>
                <a:gd name="connsiteX3" fmla="*/ 167640 w 327660"/>
                <a:gd name="connsiteY3" fmla="*/ 205740 h 207477"/>
                <a:gd name="connsiteX4" fmla="*/ 182880 w 327660"/>
                <a:gd name="connsiteY4" fmla="*/ 160020 h 207477"/>
                <a:gd name="connsiteX5" fmla="*/ 167640 w 327660"/>
                <a:gd name="connsiteY5" fmla="*/ 53340 h 207477"/>
                <a:gd name="connsiteX6" fmla="*/ 205740 w 327660"/>
                <a:gd name="connsiteY6" fmla="*/ 15240 h 207477"/>
                <a:gd name="connsiteX7" fmla="*/ 251460 w 327660"/>
                <a:gd name="connsiteY7" fmla="*/ 30480 h 207477"/>
                <a:gd name="connsiteX8" fmla="*/ 327660 w 327660"/>
                <a:gd name="connsiteY8" fmla="*/ 198120 h 207477"/>
                <a:gd name="connsiteX0" fmla="*/ 0 w 327660"/>
                <a:gd name="connsiteY0" fmla="*/ 0 h 215170"/>
                <a:gd name="connsiteX1" fmla="*/ 15240 w 327660"/>
                <a:gd name="connsiteY1" fmla="*/ 121920 h 215170"/>
                <a:gd name="connsiteX2" fmla="*/ 68580 w 327660"/>
                <a:gd name="connsiteY2" fmla="*/ 190500 h 215170"/>
                <a:gd name="connsiteX3" fmla="*/ 167640 w 327660"/>
                <a:gd name="connsiteY3" fmla="*/ 205740 h 215170"/>
                <a:gd name="connsiteX4" fmla="*/ 167640 w 327660"/>
                <a:gd name="connsiteY4" fmla="*/ 53340 h 215170"/>
                <a:gd name="connsiteX5" fmla="*/ 205740 w 327660"/>
                <a:gd name="connsiteY5" fmla="*/ 15240 h 215170"/>
                <a:gd name="connsiteX6" fmla="*/ 251460 w 327660"/>
                <a:gd name="connsiteY6" fmla="*/ 30480 h 215170"/>
                <a:gd name="connsiteX7" fmla="*/ 327660 w 327660"/>
                <a:gd name="connsiteY7" fmla="*/ 198120 h 215170"/>
                <a:gd name="connsiteX0" fmla="*/ 0 w 327660"/>
                <a:gd name="connsiteY0" fmla="*/ 0 h 219124"/>
                <a:gd name="connsiteX1" fmla="*/ 15240 w 327660"/>
                <a:gd name="connsiteY1" fmla="*/ 121920 h 219124"/>
                <a:gd name="connsiteX2" fmla="*/ 41910 w 327660"/>
                <a:gd name="connsiteY2" fmla="*/ 201930 h 219124"/>
                <a:gd name="connsiteX3" fmla="*/ 167640 w 327660"/>
                <a:gd name="connsiteY3" fmla="*/ 205740 h 219124"/>
                <a:gd name="connsiteX4" fmla="*/ 167640 w 327660"/>
                <a:gd name="connsiteY4" fmla="*/ 53340 h 219124"/>
                <a:gd name="connsiteX5" fmla="*/ 205740 w 327660"/>
                <a:gd name="connsiteY5" fmla="*/ 15240 h 219124"/>
                <a:gd name="connsiteX6" fmla="*/ 251460 w 327660"/>
                <a:gd name="connsiteY6" fmla="*/ 30480 h 219124"/>
                <a:gd name="connsiteX7" fmla="*/ 327660 w 327660"/>
                <a:gd name="connsiteY7" fmla="*/ 198120 h 219124"/>
                <a:gd name="connsiteX0" fmla="*/ 0 w 327660"/>
                <a:gd name="connsiteY0" fmla="*/ 0 h 203403"/>
                <a:gd name="connsiteX1" fmla="*/ 15240 w 327660"/>
                <a:gd name="connsiteY1" fmla="*/ 121920 h 203403"/>
                <a:gd name="connsiteX2" fmla="*/ 41910 w 327660"/>
                <a:gd name="connsiteY2" fmla="*/ 201930 h 203403"/>
                <a:gd name="connsiteX3" fmla="*/ 167640 w 327660"/>
                <a:gd name="connsiteY3" fmla="*/ 53340 h 203403"/>
                <a:gd name="connsiteX4" fmla="*/ 205740 w 327660"/>
                <a:gd name="connsiteY4" fmla="*/ 15240 h 203403"/>
                <a:gd name="connsiteX5" fmla="*/ 251460 w 327660"/>
                <a:gd name="connsiteY5" fmla="*/ 30480 h 203403"/>
                <a:gd name="connsiteX6" fmla="*/ 327660 w 327660"/>
                <a:gd name="connsiteY6" fmla="*/ 198120 h 203403"/>
                <a:gd name="connsiteX0" fmla="*/ 0 w 327660"/>
                <a:gd name="connsiteY0" fmla="*/ 0 h 235365"/>
                <a:gd name="connsiteX1" fmla="*/ 15240 w 327660"/>
                <a:gd name="connsiteY1" fmla="*/ 121920 h 235365"/>
                <a:gd name="connsiteX2" fmla="*/ 108585 w 327660"/>
                <a:gd name="connsiteY2" fmla="*/ 234315 h 235365"/>
                <a:gd name="connsiteX3" fmla="*/ 167640 w 327660"/>
                <a:gd name="connsiteY3" fmla="*/ 53340 h 235365"/>
                <a:gd name="connsiteX4" fmla="*/ 205740 w 327660"/>
                <a:gd name="connsiteY4" fmla="*/ 15240 h 235365"/>
                <a:gd name="connsiteX5" fmla="*/ 251460 w 327660"/>
                <a:gd name="connsiteY5" fmla="*/ 30480 h 235365"/>
                <a:gd name="connsiteX6" fmla="*/ 327660 w 327660"/>
                <a:gd name="connsiteY6" fmla="*/ 198120 h 235365"/>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40030 w 361950"/>
                <a:gd name="connsiteY4" fmla="*/ 20955 h 241090"/>
                <a:gd name="connsiteX5" fmla="*/ 285750 w 361950"/>
                <a:gd name="connsiteY5" fmla="*/ 36195 h 241090"/>
                <a:gd name="connsiteX6" fmla="*/ 361950 w 361950"/>
                <a:gd name="connsiteY6" fmla="*/ 203835 h 241090"/>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40030 w 361950"/>
                <a:gd name="connsiteY4" fmla="*/ 20955 h 241090"/>
                <a:gd name="connsiteX5" fmla="*/ 285750 w 361950"/>
                <a:gd name="connsiteY5" fmla="*/ 36195 h 241090"/>
                <a:gd name="connsiteX6" fmla="*/ 361950 w 361950"/>
                <a:gd name="connsiteY6" fmla="*/ 203835 h 241090"/>
                <a:gd name="connsiteX0" fmla="*/ 0 w 361950"/>
                <a:gd name="connsiteY0" fmla="*/ 0 h 241090"/>
                <a:gd name="connsiteX1" fmla="*/ 49530 w 361950"/>
                <a:gd name="connsiteY1" fmla="*/ 127635 h 241090"/>
                <a:gd name="connsiteX2" fmla="*/ 142875 w 361950"/>
                <a:gd name="connsiteY2" fmla="*/ 240030 h 241090"/>
                <a:gd name="connsiteX3" fmla="*/ 201930 w 361950"/>
                <a:gd name="connsiteY3" fmla="*/ 59055 h 241090"/>
                <a:gd name="connsiteX4" fmla="*/ 285750 w 361950"/>
                <a:gd name="connsiteY4" fmla="*/ 36195 h 241090"/>
                <a:gd name="connsiteX5" fmla="*/ 361950 w 361950"/>
                <a:gd name="connsiteY5" fmla="*/ 203835 h 241090"/>
                <a:gd name="connsiteX0" fmla="*/ 0 w 361950"/>
                <a:gd name="connsiteY0" fmla="*/ 0 h 241542"/>
                <a:gd name="connsiteX1" fmla="*/ 49530 w 361950"/>
                <a:gd name="connsiteY1" fmla="*/ 127635 h 241542"/>
                <a:gd name="connsiteX2" fmla="*/ 142875 w 361950"/>
                <a:gd name="connsiteY2" fmla="*/ 240030 h 241542"/>
                <a:gd name="connsiteX3" fmla="*/ 169545 w 361950"/>
                <a:gd name="connsiteY3" fmla="*/ 43815 h 241542"/>
                <a:gd name="connsiteX4" fmla="*/ 285750 w 361950"/>
                <a:gd name="connsiteY4" fmla="*/ 36195 h 241542"/>
                <a:gd name="connsiteX5" fmla="*/ 361950 w 361950"/>
                <a:gd name="connsiteY5" fmla="*/ 203835 h 241542"/>
                <a:gd name="connsiteX0" fmla="*/ 0 w 361950"/>
                <a:gd name="connsiteY0" fmla="*/ 8427 h 249969"/>
                <a:gd name="connsiteX1" fmla="*/ 49530 w 361950"/>
                <a:gd name="connsiteY1" fmla="*/ 136062 h 249969"/>
                <a:gd name="connsiteX2" fmla="*/ 142875 w 361950"/>
                <a:gd name="connsiteY2" fmla="*/ 248457 h 249969"/>
                <a:gd name="connsiteX3" fmla="*/ 169545 w 361950"/>
                <a:gd name="connsiteY3" fmla="*/ 52242 h 249969"/>
                <a:gd name="connsiteX4" fmla="*/ 247650 w 361950"/>
                <a:gd name="connsiteY4" fmla="*/ 10332 h 249969"/>
                <a:gd name="connsiteX5" fmla="*/ 361950 w 361950"/>
                <a:gd name="connsiteY5" fmla="*/ 212262 h 249969"/>
                <a:gd name="connsiteX0" fmla="*/ 0 w 422910"/>
                <a:gd name="connsiteY0" fmla="*/ 12006 h 265371"/>
                <a:gd name="connsiteX1" fmla="*/ 49530 w 422910"/>
                <a:gd name="connsiteY1" fmla="*/ 139641 h 265371"/>
                <a:gd name="connsiteX2" fmla="*/ 142875 w 422910"/>
                <a:gd name="connsiteY2" fmla="*/ 252036 h 265371"/>
                <a:gd name="connsiteX3" fmla="*/ 169545 w 422910"/>
                <a:gd name="connsiteY3" fmla="*/ 55821 h 265371"/>
                <a:gd name="connsiteX4" fmla="*/ 247650 w 422910"/>
                <a:gd name="connsiteY4" fmla="*/ 13911 h 265371"/>
                <a:gd name="connsiteX5" fmla="*/ 422910 w 422910"/>
                <a:gd name="connsiteY5" fmla="*/ 265371 h 265371"/>
                <a:gd name="connsiteX0" fmla="*/ 0 w 422910"/>
                <a:gd name="connsiteY0" fmla="*/ 12006 h 265371"/>
                <a:gd name="connsiteX1" fmla="*/ 49530 w 422910"/>
                <a:gd name="connsiteY1" fmla="*/ 139641 h 265371"/>
                <a:gd name="connsiteX2" fmla="*/ 142875 w 422910"/>
                <a:gd name="connsiteY2" fmla="*/ 252036 h 265371"/>
                <a:gd name="connsiteX3" fmla="*/ 169545 w 422910"/>
                <a:gd name="connsiteY3" fmla="*/ 55821 h 265371"/>
                <a:gd name="connsiteX4" fmla="*/ 247650 w 422910"/>
                <a:gd name="connsiteY4" fmla="*/ 13911 h 265371"/>
                <a:gd name="connsiteX5" fmla="*/ 422910 w 422910"/>
                <a:gd name="connsiteY5" fmla="*/ 265371 h 265371"/>
                <a:gd name="connsiteX0" fmla="*/ 0 w 422910"/>
                <a:gd name="connsiteY0" fmla="*/ 0 h 253365"/>
                <a:gd name="connsiteX1" fmla="*/ 49530 w 422910"/>
                <a:gd name="connsiteY1" fmla="*/ 127635 h 253365"/>
                <a:gd name="connsiteX2" fmla="*/ 142875 w 422910"/>
                <a:gd name="connsiteY2" fmla="*/ 240030 h 253365"/>
                <a:gd name="connsiteX3" fmla="*/ 247650 w 422910"/>
                <a:gd name="connsiteY3" fmla="*/ 1905 h 253365"/>
                <a:gd name="connsiteX4" fmla="*/ 422910 w 422910"/>
                <a:gd name="connsiteY4" fmla="*/ 253365 h 253365"/>
                <a:gd name="connsiteX0" fmla="*/ 0 w 422910"/>
                <a:gd name="connsiteY0" fmla="*/ 26685 h 280050"/>
                <a:gd name="connsiteX1" fmla="*/ 49530 w 422910"/>
                <a:gd name="connsiteY1" fmla="*/ 154320 h 280050"/>
                <a:gd name="connsiteX2" fmla="*/ 142875 w 422910"/>
                <a:gd name="connsiteY2" fmla="*/ 266715 h 280050"/>
                <a:gd name="connsiteX3" fmla="*/ 201930 w 422910"/>
                <a:gd name="connsiteY3" fmla="*/ 15 h 280050"/>
                <a:gd name="connsiteX4" fmla="*/ 422910 w 422910"/>
                <a:gd name="connsiteY4" fmla="*/ 280050 h 280050"/>
                <a:gd name="connsiteX0" fmla="*/ 0 w 422910"/>
                <a:gd name="connsiteY0" fmla="*/ 27497 h 280862"/>
                <a:gd name="connsiteX1" fmla="*/ 49530 w 422910"/>
                <a:gd name="connsiteY1" fmla="*/ 155132 h 280862"/>
                <a:gd name="connsiteX2" fmla="*/ 142875 w 422910"/>
                <a:gd name="connsiteY2" fmla="*/ 267527 h 280862"/>
                <a:gd name="connsiteX3" fmla="*/ 201930 w 422910"/>
                <a:gd name="connsiteY3" fmla="*/ 827 h 280862"/>
                <a:gd name="connsiteX4" fmla="*/ 422910 w 422910"/>
                <a:gd name="connsiteY4" fmla="*/ 280862 h 280862"/>
                <a:gd name="connsiteX0" fmla="*/ 0 w 422910"/>
                <a:gd name="connsiteY0" fmla="*/ 27497 h 280862"/>
                <a:gd name="connsiteX1" fmla="*/ 49530 w 422910"/>
                <a:gd name="connsiteY1" fmla="*/ 155132 h 280862"/>
                <a:gd name="connsiteX2" fmla="*/ 142875 w 422910"/>
                <a:gd name="connsiteY2" fmla="*/ 267527 h 280862"/>
                <a:gd name="connsiteX3" fmla="*/ 201930 w 422910"/>
                <a:gd name="connsiteY3" fmla="*/ 827 h 280862"/>
                <a:gd name="connsiteX4" fmla="*/ 422910 w 422910"/>
                <a:gd name="connsiteY4" fmla="*/ 280862 h 280862"/>
                <a:gd name="connsiteX0" fmla="*/ 0 w 422910"/>
                <a:gd name="connsiteY0" fmla="*/ 29619 h 282984"/>
                <a:gd name="connsiteX1" fmla="*/ 49530 w 422910"/>
                <a:gd name="connsiteY1" fmla="*/ 157254 h 282984"/>
                <a:gd name="connsiteX2" fmla="*/ 142875 w 422910"/>
                <a:gd name="connsiteY2" fmla="*/ 269649 h 282984"/>
                <a:gd name="connsiteX3" fmla="*/ 201930 w 422910"/>
                <a:gd name="connsiteY3" fmla="*/ 2949 h 282984"/>
                <a:gd name="connsiteX4" fmla="*/ 422910 w 422910"/>
                <a:gd name="connsiteY4" fmla="*/ 282984 h 282984"/>
                <a:gd name="connsiteX0" fmla="*/ 0 w 422910"/>
                <a:gd name="connsiteY0" fmla="*/ 29619 h 282984"/>
                <a:gd name="connsiteX1" fmla="*/ 49530 w 422910"/>
                <a:gd name="connsiteY1" fmla="*/ 157254 h 282984"/>
                <a:gd name="connsiteX2" fmla="*/ 142875 w 422910"/>
                <a:gd name="connsiteY2" fmla="*/ 269649 h 282984"/>
                <a:gd name="connsiteX3" fmla="*/ 201930 w 422910"/>
                <a:gd name="connsiteY3" fmla="*/ 2949 h 282984"/>
                <a:gd name="connsiteX4" fmla="*/ 422910 w 422910"/>
                <a:gd name="connsiteY4" fmla="*/ 282984 h 282984"/>
                <a:gd name="connsiteX0" fmla="*/ 0 w 422910"/>
                <a:gd name="connsiteY0" fmla="*/ 27057 h 280422"/>
                <a:gd name="connsiteX1" fmla="*/ 49530 w 422910"/>
                <a:gd name="connsiteY1" fmla="*/ 154692 h 280422"/>
                <a:gd name="connsiteX2" fmla="*/ 142875 w 422910"/>
                <a:gd name="connsiteY2" fmla="*/ 267087 h 280422"/>
                <a:gd name="connsiteX3" fmla="*/ 201930 w 422910"/>
                <a:gd name="connsiteY3" fmla="*/ 387 h 280422"/>
                <a:gd name="connsiteX4" fmla="*/ 422910 w 422910"/>
                <a:gd name="connsiteY4" fmla="*/ 280422 h 280422"/>
                <a:gd name="connsiteX0" fmla="*/ 0 w 422910"/>
                <a:gd name="connsiteY0" fmla="*/ 26685 h 280050"/>
                <a:gd name="connsiteX1" fmla="*/ 49530 w 422910"/>
                <a:gd name="connsiteY1" fmla="*/ 154320 h 280050"/>
                <a:gd name="connsiteX2" fmla="*/ 142875 w 422910"/>
                <a:gd name="connsiteY2" fmla="*/ 266715 h 280050"/>
                <a:gd name="connsiteX3" fmla="*/ 201930 w 422910"/>
                <a:gd name="connsiteY3" fmla="*/ 15 h 280050"/>
                <a:gd name="connsiteX4" fmla="*/ 422910 w 422910"/>
                <a:gd name="connsiteY4" fmla="*/ 280050 h 280050"/>
                <a:gd name="connsiteX0" fmla="*/ 0 w 422910"/>
                <a:gd name="connsiteY0" fmla="*/ 26685 h 280050"/>
                <a:gd name="connsiteX1" fmla="*/ 142875 w 422910"/>
                <a:gd name="connsiteY1" fmla="*/ 266715 h 280050"/>
                <a:gd name="connsiteX2" fmla="*/ 201930 w 422910"/>
                <a:gd name="connsiteY2" fmla="*/ 15 h 280050"/>
                <a:gd name="connsiteX3" fmla="*/ 422910 w 422910"/>
                <a:gd name="connsiteY3" fmla="*/ 280050 h 280050"/>
                <a:gd name="connsiteX0" fmla="*/ 0 w 447675"/>
                <a:gd name="connsiteY0" fmla="*/ 24780 h 280050"/>
                <a:gd name="connsiteX1" fmla="*/ 167640 w 447675"/>
                <a:gd name="connsiteY1" fmla="*/ 266715 h 280050"/>
                <a:gd name="connsiteX2" fmla="*/ 226695 w 447675"/>
                <a:gd name="connsiteY2" fmla="*/ 15 h 280050"/>
                <a:gd name="connsiteX3" fmla="*/ 447675 w 447675"/>
                <a:gd name="connsiteY3" fmla="*/ 280050 h 280050"/>
                <a:gd name="connsiteX0" fmla="*/ 0 w 447675"/>
                <a:gd name="connsiteY0" fmla="*/ 24780 h 280050"/>
                <a:gd name="connsiteX1" fmla="*/ 167640 w 447675"/>
                <a:gd name="connsiteY1" fmla="*/ 266715 h 280050"/>
                <a:gd name="connsiteX2" fmla="*/ 226695 w 447675"/>
                <a:gd name="connsiteY2" fmla="*/ 15 h 280050"/>
                <a:gd name="connsiteX3" fmla="*/ 447675 w 447675"/>
                <a:gd name="connsiteY3" fmla="*/ 280050 h 280050"/>
                <a:gd name="connsiteX0" fmla="*/ 0 w 447675"/>
                <a:gd name="connsiteY0" fmla="*/ 24787 h 280057"/>
                <a:gd name="connsiteX1" fmla="*/ 167640 w 447675"/>
                <a:gd name="connsiteY1" fmla="*/ 266722 h 280057"/>
                <a:gd name="connsiteX2" fmla="*/ 226695 w 447675"/>
                <a:gd name="connsiteY2" fmla="*/ 22 h 280057"/>
                <a:gd name="connsiteX3" fmla="*/ 447675 w 447675"/>
                <a:gd name="connsiteY3" fmla="*/ 280057 h 280057"/>
                <a:gd name="connsiteX0" fmla="*/ 0 w 447675"/>
                <a:gd name="connsiteY0" fmla="*/ 24787 h 280057"/>
                <a:gd name="connsiteX1" fmla="*/ 167640 w 447675"/>
                <a:gd name="connsiteY1" fmla="*/ 266722 h 280057"/>
                <a:gd name="connsiteX2" fmla="*/ 226695 w 447675"/>
                <a:gd name="connsiteY2" fmla="*/ 22 h 280057"/>
                <a:gd name="connsiteX3" fmla="*/ 447675 w 447675"/>
                <a:gd name="connsiteY3" fmla="*/ 280057 h 280057"/>
              </a:gdLst>
              <a:ahLst/>
              <a:cxnLst>
                <a:cxn ang="0">
                  <a:pos x="connsiteX0" y="connsiteY0"/>
                </a:cxn>
                <a:cxn ang="0">
                  <a:pos x="connsiteX1" y="connsiteY1"/>
                </a:cxn>
                <a:cxn ang="0">
                  <a:pos x="connsiteX2" y="connsiteY2"/>
                </a:cxn>
                <a:cxn ang="0">
                  <a:pos x="connsiteX3" y="connsiteY3"/>
                </a:cxn>
              </a:cxnLst>
              <a:rect l="l" t="t" r="r" b="b"/>
              <a:pathLst>
                <a:path w="447675" h="280057">
                  <a:moveTo>
                    <a:pt x="0" y="24787"/>
                  </a:moveTo>
                  <a:cubicBezTo>
                    <a:pt x="29766" y="99558"/>
                    <a:pt x="129858" y="270850"/>
                    <a:pt x="167640" y="266722"/>
                  </a:cubicBezTo>
                  <a:cubicBezTo>
                    <a:pt x="205423" y="262595"/>
                    <a:pt x="162378" y="2187"/>
                    <a:pt x="226695" y="22"/>
                  </a:cubicBezTo>
                  <a:cubicBezTo>
                    <a:pt x="291012" y="-2143"/>
                    <a:pt x="386080" y="151787"/>
                    <a:pt x="447675" y="280057"/>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60000">
              <a:off x="10103381" y="1825489"/>
              <a:ext cx="57853" cy="267081"/>
            </a:xfrm>
            <a:prstGeom prst="rect">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9610724" y="1934159"/>
            <a:ext cx="2083436" cy="369332"/>
          </a:xfrm>
          <a:prstGeom prst="rect">
            <a:avLst/>
          </a:prstGeom>
          <a:noFill/>
        </p:spPr>
        <p:txBody>
          <a:bodyPr wrap="square" rtlCol="0">
            <a:spAutoFit/>
          </a:bodyPr>
          <a:lstStyle/>
          <a:p>
            <a:r>
              <a:rPr lang="en-US" b="1" spc="300" dirty="0">
                <a:solidFill>
                  <a:srgbClr val="5B9BD5"/>
                </a:solidFill>
              </a:rPr>
              <a:t>WEAKNESSES</a:t>
            </a:r>
          </a:p>
        </p:txBody>
      </p:sp>
    </p:spTree>
    <p:extLst>
      <p:ext uri="{BB962C8B-B14F-4D97-AF65-F5344CB8AC3E}">
        <p14:creationId xmlns:p14="http://schemas.microsoft.com/office/powerpoint/2010/main" val="244596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What are some of the WEAKNESSES of ___________________________?</a:t>
            </a:r>
          </a:p>
        </p:txBody>
      </p:sp>
      <p:sp>
        <p:nvSpPr>
          <p:cNvPr id="50" name="Rectangle 49"/>
          <p:cNvSpPr/>
          <p:nvPr/>
        </p:nvSpPr>
        <p:spPr>
          <a:xfrm>
            <a:off x="12602213" y="141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8" name="Rectangle 37"/>
          <p:cNvSpPr/>
          <p:nvPr/>
        </p:nvSpPr>
        <p:spPr>
          <a:xfrm>
            <a:off x="-2966859" y="2854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9" name="Rectangle 38"/>
          <p:cNvSpPr/>
          <p:nvPr/>
        </p:nvSpPr>
        <p:spPr>
          <a:xfrm>
            <a:off x="-2966859" y="139500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Rectangle 39"/>
          <p:cNvSpPr/>
          <p:nvPr/>
        </p:nvSpPr>
        <p:spPr>
          <a:xfrm>
            <a:off x="-2966859" y="250454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 name="Rectangle 51"/>
          <p:cNvSpPr/>
          <p:nvPr/>
        </p:nvSpPr>
        <p:spPr>
          <a:xfrm>
            <a:off x="-2966859" y="361408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3" name="Rectangle 52"/>
          <p:cNvSpPr/>
          <p:nvPr/>
        </p:nvSpPr>
        <p:spPr>
          <a:xfrm>
            <a:off x="-2966859" y="472362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4" name="Rectangle 53"/>
          <p:cNvSpPr/>
          <p:nvPr/>
        </p:nvSpPr>
        <p:spPr>
          <a:xfrm>
            <a:off x="-2966859" y="58331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5" name="Rectangle 54"/>
          <p:cNvSpPr/>
          <p:nvPr/>
        </p:nvSpPr>
        <p:spPr>
          <a:xfrm>
            <a:off x="-2966859" y="6942700"/>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6" name="Rectangle 55"/>
          <p:cNvSpPr/>
          <p:nvPr/>
        </p:nvSpPr>
        <p:spPr>
          <a:xfrm>
            <a:off x="12602213" y="12029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7" name="Rectangle 56"/>
          <p:cNvSpPr/>
          <p:nvPr/>
        </p:nvSpPr>
        <p:spPr>
          <a:xfrm>
            <a:off x="12602213" y="239162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8" name="Rectangle 57"/>
          <p:cNvSpPr/>
          <p:nvPr/>
        </p:nvSpPr>
        <p:spPr>
          <a:xfrm>
            <a:off x="12602213" y="358034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9" name="Rectangle 58"/>
          <p:cNvSpPr/>
          <p:nvPr/>
        </p:nvSpPr>
        <p:spPr>
          <a:xfrm>
            <a:off x="12602213" y="476906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0" name="Rectangle 59"/>
          <p:cNvSpPr/>
          <p:nvPr/>
        </p:nvSpPr>
        <p:spPr>
          <a:xfrm>
            <a:off x="12602213" y="59577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1" name="Rectangle 60"/>
          <p:cNvSpPr/>
          <p:nvPr/>
        </p:nvSpPr>
        <p:spPr>
          <a:xfrm>
            <a:off x="12602213" y="71465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2" name="Rectangle 61"/>
          <p:cNvSpPr/>
          <p:nvPr/>
        </p:nvSpPr>
        <p:spPr>
          <a:xfrm>
            <a:off x="14918693" y="141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3" name="Rectangle 62"/>
          <p:cNvSpPr/>
          <p:nvPr/>
        </p:nvSpPr>
        <p:spPr>
          <a:xfrm>
            <a:off x="14918693" y="12029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4" name="Rectangle 63"/>
          <p:cNvSpPr/>
          <p:nvPr/>
        </p:nvSpPr>
        <p:spPr>
          <a:xfrm>
            <a:off x="14918693" y="239162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5" name="Rectangle 64"/>
          <p:cNvSpPr/>
          <p:nvPr/>
        </p:nvSpPr>
        <p:spPr>
          <a:xfrm>
            <a:off x="14918693" y="358034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6" name="Rectangle 65"/>
          <p:cNvSpPr/>
          <p:nvPr/>
        </p:nvSpPr>
        <p:spPr>
          <a:xfrm>
            <a:off x="14918693" y="476906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7" name="Rectangle 66"/>
          <p:cNvSpPr/>
          <p:nvPr/>
        </p:nvSpPr>
        <p:spPr>
          <a:xfrm>
            <a:off x="14918693" y="59577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8" name="Rectangle 67"/>
          <p:cNvSpPr/>
          <p:nvPr/>
        </p:nvSpPr>
        <p:spPr>
          <a:xfrm>
            <a:off x="14918693" y="71465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9" name="Rectangle 68"/>
          <p:cNvSpPr/>
          <p:nvPr/>
        </p:nvSpPr>
        <p:spPr>
          <a:xfrm>
            <a:off x="17235173" y="141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0" name="Rectangle 69"/>
          <p:cNvSpPr/>
          <p:nvPr/>
        </p:nvSpPr>
        <p:spPr>
          <a:xfrm>
            <a:off x="17235173" y="12029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1" name="Rectangle 70"/>
          <p:cNvSpPr/>
          <p:nvPr/>
        </p:nvSpPr>
        <p:spPr>
          <a:xfrm>
            <a:off x="17235173" y="239162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2" name="Rectangle 71"/>
          <p:cNvSpPr/>
          <p:nvPr/>
        </p:nvSpPr>
        <p:spPr>
          <a:xfrm>
            <a:off x="17235173" y="358034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3" name="Rectangle 72"/>
          <p:cNvSpPr/>
          <p:nvPr/>
        </p:nvSpPr>
        <p:spPr>
          <a:xfrm>
            <a:off x="17235173" y="476906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4" name="Rectangle 73"/>
          <p:cNvSpPr/>
          <p:nvPr/>
        </p:nvSpPr>
        <p:spPr>
          <a:xfrm>
            <a:off x="17235173" y="595778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5" name="Rectangle 74"/>
          <p:cNvSpPr/>
          <p:nvPr/>
        </p:nvSpPr>
        <p:spPr>
          <a:xfrm>
            <a:off x="17235173" y="7146503"/>
            <a:ext cx="2167128" cy="103327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6058AD-037F-436B-AC97-334538D056A7}"/>
              </a:ext>
            </a:extLst>
          </p:cNvPr>
          <p:cNvSpPr/>
          <p:nvPr/>
        </p:nvSpPr>
        <p:spPr>
          <a:xfrm>
            <a:off x="362732" y="842122"/>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59C6299-3E92-4C17-81C7-DD00E8C3F11B}"/>
              </a:ext>
            </a:extLst>
          </p:cNvPr>
          <p:cNvSpPr/>
          <p:nvPr/>
        </p:nvSpPr>
        <p:spPr>
          <a:xfrm>
            <a:off x="362732" y="1994284"/>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65C4740-2157-43CF-A08A-5FEBC1E56F77}"/>
              </a:ext>
            </a:extLst>
          </p:cNvPr>
          <p:cNvSpPr/>
          <p:nvPr/>
        </p:nvSpPr>
        <p:spPr>
          <a:xfrm>
            <a:off x="362732" y="3146446"/>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3793D3F-AB92-453C-855C-4910099C7924}"/>
              </a:ext>
            </a:extLst>
          </p:cNvPr>
          <p:cNvSpPr/>
          <p:nvPr/>
        </p:nvSpPr>
        <p:spPr>
          <a:xfrm>
            <a:off x="362732" y="4298608"/>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6D84C02-34AD-4002-BE63-E1D39E5E3623}"/>
              </a:ext>
            </a:extLst>
          </p:cNvPr>
          <p:cNvSpPr/>
          <p:nvPr/>
        </p:nvSpPr>
        <p:spPr>
          <a:xfrm>
            <a:off x="362732" y="5450770"/>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126813C-F600-41F2-9159-9DC547B01D3E}"/>
              </a:ext>
            </a:extLst>
          </p:cNvPr>
          <p:cNvSpPr/>
          <p:nvPr/>
        </p:nvSpPr>
        <p:spPr>
          <a:xfrm>
            <a:off x="2724932" y="842122"/>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F0FFB1A-796A-470A-9802-1FC49965CDD5}"/>
              </a:ext>
            </a:extLst>
          </p:cNvPr>
          <p:cNvSpPr/>
          <p:nvPr/>
        </p:nvSpPr>
        <p:spPr>
          <a:xfrm>
            <a:off x="2724932" y="1994284"/>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00434DB-5B91-4E20-B331-8DBB3B2F9F42}"/>
              </a:ext>
            </a:extLst>
          </p:cNvPr>
          <p:cNvSpPr/>
          <p:nvPr/>
        </p:nvSpPr>
        <p:spPr>
          <a:xfrm>
            <a:off x="2724932" y="3146446"/>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101023F-0EE7-4E54-8C6E-FBC93A5DF436}"/>
              </a:ext>
            </a:extLst>
          </p:cNvPr>
          <p:cNvSpPr/>
          <p:nvPr/>
        </p:nvSpPr>
        <p:spPr>
          <a:xfrm>
            <a:off x="2724932" y="4298608"/>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5799B9B-DB9A-47A8-B4A6-E857C60A2AC7}"/>
              </a:ext>
            </a:extLst>
          </p:cNvPr>
          <p:cNvSpPr/>
          <p:nvPr/>
        </p:nvSpPr>
        <p:spPr>
          <a:xfrm>
            <a:off x="2724932" y="5450770"/>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A495345-A785-463A-8E1A-D594E108D5E7}"/>
              </a:ext>
            </a:extLst>
          </p:cNvPr>
          <p:cNvSpPr/>
          <p:nvPr/>
        </p:nvSpPr>
        <p:spPr>
          <a:xfrm>
            <a:off x="5087132" y="842122"/>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2F7F3C8-59CA-4A90-97ED-2498F955C5B1}"/>
              </a:ext>
            </a:extLst>
          </p:cNvPr>
          <p:cNvSpPr/>
          <p:nvPr/>
        </p:nvSpPr>
        <p:spPr>
          <a:xfrm>
            <a:off x="5087132" y="1994284"/>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A0B42E6-A748-4BE0-BA1A-FC15D38CEC73}"/>
              </a:ext>
            </a:extLst>
          </p:cNvPr>
          <p:cNvSpPr/>
          <p:nvPr/>
        </p:nvSpPr>
        <p:spPr>
          <a:xfrm>
            <a:off x="5087132" y="3146446"/>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45BE179D-14C7-464B-AFFC-7223A0DFD8EB}"/>
              </a:ext>
            </a:extLst>
          </p:cNvPr>
          <p:cNvSpPr/>
          <p:nvPr/>
        </p:nvSpPr>
        <p:spPr>
          <a:xfrm>
            <a:off x="5087132" y="4298608"/>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1D8A480-9B56-45CB-9482-C0F495139960}"/>
              </a:ext>
            </a:extLst>
          </p:cNvPr>
          <p:cNvSpPr/>
          <p:nvPr/>
        </p:nvSpPr>
        <p:spPr>
          <a:xfrm>
            <a:off x="5087132" y="5450770"/>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C5FA9F8-4609-4D35-9BC7-E4918BEDC660}"/>
              </a:ext>
            </a:extLst>
          </p:cNvPr>
          <p:cNvSpPr/>
          <p:nvPr/>
        </p:nvSpPr>
        <p:spPr>
          <a:xfrm>
            <a:off x="7449332" y="888525"/>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E22812F1-61BC-431F-9D4E-98C7ACB5BEF9}"/>
              </a:ext>
            </a:extLst>
          </p:cNvPr>
          <p:cNvSpPr/>
          <p:nvPr/>
        </p:nvSpPr>
        <p:spPr>
          <a:xfrm>
            <a:off x="7449332" y="2040687"/>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B190411-A839-4647-ABC1-1751FDA12CC5}"/>
              </a:ext>
            </a:extLst>
          </p:cNvPr>
          <p:cNvSpPr/>
          <p:nvPr/>
        </p:nvSpPr>
        <p:spPr>
          <a:xfrm>
            <a:off x="7449332" y="3192849"/>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3762ED6-05E3-4838-9409-74011FBBE36F}"/>
              </a:ext>
            </a:extLst>
          </p:cNvPr>
          <p:cNvSpPr/>
          <p:nvPr/>
        </p:nvSpPr>
        <p:spPr>
          <a:xfrm>
            <a:off x="7449332" y="4345011"/>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C741FD07-61B4-4E10-9AE4-A1775672AD3D}"/>
              </a:ext>
            </a:extLst>
          </p:cNvPr>
          <p:cNvSpPr/>
          <p:nvPr/>
        </p:nvSpPr>
        <p:spPr>
          <a:xfrm>
            <a:off x="7449332" y="5497173"/>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6E3B6D38-BDF7-40E7-9887-3DD36123CDFE}"/>
              </a:ext>
            </a:extLst>
          </p:cNvPr>
          <p:cNvSpPr/>
          <p:nvPr/>
        </p:nvSpPr>
        <p:spPr>
          <a:xfrm>
            <a:off x="9811532" y="934928"/>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B0589926-6F89-4429-9275-46511886C106}"/>
              </a:ext>
            </a:extLst>
          </p:cNvPr>
          <p:cNvSpPr/>
          <p:nvPr/>
        </p:nvSpPr>
        <p:spPr>
          <a:xfrm>
            <a:off x="9811532" y="2087090"/>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3BF381CD-096F-45E7-9056-267B112B48FE}"/>
              </a:ext>
            </a:extLst>
          </p:cNvPr>
          <p:cNvSpPr/>
          <p:nvPr/>
        </p:nvSpPr>
        <p:spPr>
          <a:xfrm>
            <a:off x="9811532" y="3239252"/>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401761D7-C4B2-4F09-BBD9-EBE70734D895}"/>
              </a:ext>
            </a:extLst>
          </p:cNvPr>
          <p:cNvSpPr/>
          <p:nvPr/>
        </p:nvSpPr>
        <p:spPr>
          <a:xfrm>
            <a:off x="9811532" y="4391414"/>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9FB0D35E-2B97-4298-BD92-B7ACC33C5671}"/>
              </a:ext>
            </a:extLst>
          </p:cNvPr>
          <p:cNvSpPr/>
          <p:nvPr/>
        </p:nvSpPr>
        <p:spPr>
          <a:xfrm>
            <a:off x="9811532" y="5543576"/>
            <a:ext cx="2167128" cy="1105759"/>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9208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Opportunities Live Remote Meeting</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fontScale="92500" lnSpcReduction="20000"/>
          </a:bodyPr>
          <a:lstStyle/>
          <a:p>
            <a:r>
              <a:rPr lang="en-US" dirty="0"/>
              <a:t>This slide covers the next 3 slides</a:t>
            </a:r>
          </a:p>
          <a:p>
            <a:r>
              <a:rPr lang="en-US" dirty="0"/>
              <a:t>The 1st slide states the goal for the live remote meeting </a:t>
            </a:r>
          </a:p>
          <a:p>
            <a:r>
              <a:rPr lang="en-US" dirty="0"/>
              <a:t>The 2</a:t>
            </a:r>
            <a:r>
              <a:rPr lang="en-US" baseline="30000" dirty="0"/>
              <a:t>nd</a:t>
            </a:r>
            <a:r>
              <a:rPr lang="en-US" dirty="0"/>
              <a:t> slide is to remind participants in the live remote meeting of the types of brainstorming ideas they should think about when they review all of the ideas that had been generated in the brainstorming survey</a:t>
            </a:r>
          </a:p>
          <a:p>
            <a:r>
              <a:rPr lang="en-US" dirty="0"/>
              <a:t>The 3</a:t>
            </a:r>
            <a:r>
              <a:rPr lang="en-US" baseline="30000" dirty="0"/>
              <a:t>rd</a:t>
            </a:r>
            <a:r>
              <a:rPr lang="en-US" dirty="0"/>
              <a:t> slide will contain all of the ideas generated during the brainstorming survey. Each “card” represents a unique idea. The orange “cards” are intended to be used for the group titles/headers</a:t>
            </a:r>
          </a:p>
        </p:txBody>
      </p:sp>
    </p:spTree>
    <p:extLst>
      <p:ext uri="{BB962C8B-B14F-4D97-AF65-F5344CB8AC3E}">
        <p14:creationId xmlns:p14="http://schemas.microsoft.com/office/powerpoint/2010/main" val="25834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12" name="Rectangle 11">
            <a:extLst>
              <a:ext uri="{FF2B5EF4-FFF2-40B4-BE49-F238E27FC236}">
                <a16:creationId xmlns:a16="http://schemas.microsoft.com/office/drawing/2014/main" id="{3B6D053C-F316-4D28-BCCE-199F69B91E99}"/>
              </a:ext>
            </a:extLst>
          </p:cNvPr>
          <p:cNvSpPr/>
          <p:nvPr/>
        </p:nvSpPr>
        <p:spPr>
          <a:xfrm>
            <a:off x="0" y="1422356"/>
            <a:ext cx="10451592" cy="430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Today’s Goal</a:t>
            </a:r>
            <a:r>
              <a:rPr kumimoji="0" lang="en-US" sz="4000" b="0"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 Complete affinity diagramming (grouping like ideas) and develop titles for each group</a:t>
            </a:r>
          </a:p>
        </p:txBody>
      </p:sp>
      <p:sp>
        <p:nvSpPr>
          <p:cNvPr id="15" name="TextBox 14"/>
          <p:cNvSpPr txBox="1"/>
          <p:nvPr/>
        </p:nvSpPr>
        <p:spPr>
          <a:xfrm>
            <a:off x="237744" y="1893549"/>
            <a:ext cx="4197096" cy="707886"/>
          </a:xfrm>
          <a:prstGeom prst="rect">
            <a:avLst/>
          </a:prstGeom>
          <a:noFill/>
        </p:spPr>
        <p:txBody>
          <a:bodyPr wrap="square" rtlCol="0">
            <a:spAutoFit/>
          </a:bodyPr>
          <a:lstStyle/>
          <a:p>
            <a:r>
              <a:rPr lang="en-US" sz="4000" b="1" spc="300" dirty="0">
                <a:solidFill>
                  <a:srgbClr val="37A76F"/>
                </a:solidFill>
              </a:rPr>
              <a:t>OPPORTUNITIES</a:t>
            </a:r>
          </a:p>
        </p:txBody>
      </p:sp>
      <p:pic>
        <p:nvPicPr>
          <p:cNvPr id="17" name="Graphic 3" descr="Network">
            <a:extLst>
              <a:ext uri="{FF2B5EF4-FFF2-40B4-BE49-F238E27FC236}">
                <a16:creationId xmlns:a16="http://schemas.microsoft.com/office/drawing/2014/main" id="{05FEC328-7E6D-4600-AE67-F6BCC4ABB3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4840" y="1687035"/>
            <a:ext cx="914400" cy="914400"/>
          </a:xfrm>
          <a:prstGeom prst="rect">
            <a:avLst/>
          </a:prstGeom>
        </p:spPr>
      </p:pic>
    </p:spTree>
    <p:extLst>
      <p:ext uri="{BB962C8B-B14F-4D97-AF65-F5344CB8AC3E}">
        <p14:creationId xmlns:p14="http://schemas.microsoft.com/office/powerpoint/2010/main" val="14920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7FFB9D7-D7BA-4898-BC13-75272A0AEF01}"/>
              </a:ext>
            </a:extLst>
          </p:cNvPr>
          <p:cNvSpPr/>
          <p:nvPr/>
        </p:nvSpPr>
        <p:spPr>
          <a:xfrm>
            <a:off x="5707834" y="1401500"/>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2" name="Rectangle 1">
            <a:extLst>
              <a:ext uri="{FF2B5EF4-FFF2-40B4-BE49-F238E27FC236}">
                <a16:creationId xmlns:a16="http://schemas.microsoft.com/office/drawing/2014/main" id="{3B6D053C-F316-4D28-BCCE-199F69B91E99}"/>
              </a:ext>
            </a:extLst>
          </p:cNvPr>
          <p:cNvSpPr/>
          <p:nvPr/>
        </p:nvSpPr>
        <p:spPr>
          <a:xfrm>
            <a:off x="0" y="3170671"/>
            <a:ext cx="5605929" cy="193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endParaRPr lang="en-US" sz="1400" dirty="0">
              <a:solidFill>
                <a:schemeClr val="bg2">
                  <a:lumMod val="25000"/>
                </a:schemeClr>
              </a:solidFill>
              <a:latin typeface="Roboto Slab" pitchFamily="2" charset="0"/>
              <a:ea typeface="Roboto Slab" pitchFamily="2" charset="0"/>
            </a:endParaRPr>
          </a:p>
          <a:p>
            <a:pPr marL="114300"/>
            <a:br>
              <a:rPr lang="en-US" sz="1400" dirty="0">
                <a:solidFill>
                  <a:schemeClr val="bg2">
                    <a:lumMod val="25000"/>
                  </a:schemeClr>
                </a:solidFill>
                <a:latin typeface="Roboto Slab" pitchFamily="2" charset="0"/>
                <a:ea typeface="Roboto Slab" pitchFamily="2" charset="0"/>
              </a:rPr>
            </a:br>
            <a:r>
              <a:rPr lang="en-US" sz="1400" dirty="0">
                <a:solidFill>
                  <a:schemeClr val="bg2">
                    <a:lumMod val="25000"/>
                  </a:schemeClr>
                </a:solidFill>
                <a:latin typeface="Roboto Slab" pitchFamily="2" charset="0"/>
                <a:ea typeface="Roboto Slab" pitchFamily="2" charset="0"/>
              </a:rPr>
              <a:t>Think about the attributes you bring to your role </a:t>
            </a:r>
            <a:br>
              <a:rPr lang="en-US" sz="1400" dirty="0">
                <a:solidFill>
                  <a:schemeClr val="bg2">
                    <a:lumMod val="25000"/>
                  </a:schemeClr>
                </a:solidFill>
                <a:latin typeface="Roboto Slab" pitchFamily="2" charset="0"/>
                <a:ea typeface="Roboto Slab" pitchFamily="2" charset="0"/>
              </a:rPr>
            </a:br>
            <a:r>
              <a:rPr lang="en-US" sz="1400" dirty="0">
                <a:solidFill>
                  <a:schemeClr val="bg2">
                    <a:lumMod val="25000"/>
                  </a:schemeClr>
                </a:solidFill>
                <a:latin typeface="Roboto Slab" pitchFamily="2" charset="0"/>
                <a:ea typeface="Roboto Slab" pitchFamily="2" charset="0"/>
              </a:rPr>
              <a:t>that will help you achieve your objectives. </a:t>
            </a:r>
          </a:p>
        </p:txBody>
      </p:sp>
      <p:pic>
        <p:nvPicPr>
          <p:cNvPr id="4" name="Graphic 3" descr="Network">
            <a:extLst>
              <a:ext uri="{FF2B5EF4-FFF2-40B4-BE49-F238E27FC236}">
                <a16:creationId xmlns:a16="http://schemas.microsoft.com/office/drawing/2014/main" id="{05FEC328-7E6D-4600-AE67-F6BCC4ABB3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5764" y="3168234"/>
            <a:ext cx="914400" cy="914400"/>
          </a:xfrm>
          <a:prstGeom prst="rect">
            <a:avLst/>
          </a:prstGeom>
        </p:spPr>
      </p:pic>
      <p:sp>
        <p:nvSpPr>
          <p:cNvPr id="13" name="Freeform: Shape 12">
            <a:extLst>
              <a:ext uri="{FF2B5EF4-FFF2-40B4-BE49-F238E27FC236}">
                <a16:creationId xmlns:a16="http://schemas.microsoft.com/office/drawing/2014/main" id="{733C4CCB-F86E-4176-88E5-B38880F3DE33}"/>
              </a:ext>
            </a:extLst>
          </p:cNvPr>
          <p:cNvSpPr/>
          <p:nvPr/>
        </p:nvSpPr>
        <p:spPr>
          <a:xfrm>
            <a:off x="3796623" y="13895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4736661" y="310642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6635920" y="311837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sp>
        <p:nvSpPr>
          <p:cNvPr id="10" name="Rectangle 9">
            <a:extLst>
              <a:ext uri="{FF2B5EF4-FFF2-40B4-BE49-F238E27FC236}">
                <a16:creationId xmlns:a16="http://schemas.microsoft.com/office/drawing/2014/main" id="{288D2330-0F82-400C-A067-EF2FC3FDE2C6}"/>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a:t>
            </a:r>
          </a:p>
        </p:txBody>
      </p:sp>
      <p:sp>
        <p:nvSpPr>
          <p:cNvPr id="12" name="TextBox 11"/>
          <p:cNvSpPr txBox="1"/>
          <p:nvPr/>
        </p:nvSpPr>
        <p:spPr>
          <a:xfrm>
            <a:off x="99274" y="3777549"/>
            <a:ext cx="2338273" cy="369332"/>
          </a:xfrm>
          <a:prstGeom prst="rect">
            <a:avLst/>
          </a:prstGeom>
          <a:noFill/>
        </p:spPr>
        <p:txBody>
          <a:bodyPr wrap="square" rtlCol="0">
            <a:spAutoFit/>
          </a:bodyPr>
          <a:lstStyle/>
          <a:p>
            <a:r>
              <a:rPr lang="en-US" b="1" spc="300" dirty="0">
                <a:solidFill>
                  <a:srgbClr val="37A76F"/>
                </a:solidFill>
              </a:rPr>
              <a:t>OPPORTUNITIES</a:t>
            </a:r>
          </a:p>
        </p:txBody>
      </p:sp>
    </p:spTree>
    <p:extLst>
      <p:ext uri="{BB962C8B-B14F-4D97-AF65-F5344CB8AC3E}">
        <p14:creationId xmlns:p14="http://schemas.microsoft.com/office/powerpoint/2010/main" val="164476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7FFB9D7-D7BA-4898-BC13-75272A0AEF01}"/>
              </a:ext>
            </a:extLst>
          </p:cNvPr>
          <p:cNvSpPr/>
          <p:nvPr/>
        </p:nvSpPr>
        <p:spPr>
          <a:xfrm>
            <a:off x="5707834" y="1401500"/>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13" name="Freeform: Shape 12">
            <a:extLst>
              <a:ext uri="{FF2B5EF4-FFF2-40B4-BE49-F238E27FC236}">
                <a16:creationId xmlns:a16="http://schemas.microsoft.com/office/drawing/2014/main" id="{733C4CCB-F86E-4176-88E5-B38880F3DE33}"/>
              </a:ext>
            </a:extLst>
          </p:cNvPr>
          <p:cNvSpPr/>
          <p:nvPr/>
        </p:nvSpPr>
        <p:spPr>
          <a:xfrm>
            <a:off x="3796623" y="13895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4736661" y="310642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6635920" y="311837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Remote SWOT Analysis</a:t>
            </a:r>
          </a:p>
        </p:txBody>
      </p:sp>
    </p:spTree>
    <p:extLst>
      <p:ext uri="{BB962C8B-B14F-4D97-AF65-F5344CB8AC3E}">
        <p14:creationId xmlns:p14="http://schemas.microsoft.com/office/powerpoint/2010/main" val="21024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What are some of the OPPORTUNITIES of ___________________________?</a:t>
            </a:r>
          </a:p>
        </p:txBody>
      </p:sp>
      <p:sp>
        <p:nvSpPr>
          <p:cNvPr id="55" name="Rectangle 54"/>
          <p:cNvSpPr/>
          <p:nvPr/>
        </p:nvSpPr>
        <p:spPr>
          <a:xfrm>
            <a:off x="-2966859" y="2854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6" name="Rectangle 55"/>
          <p:cNvSpPr/>
          <p:nvPr/>
        </p:nvSpPr>
        <p:spPr>
          <a:xfrm>
            <a:off x="-2966859" y="139500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7" name="Rectangle 56"/>
          <p:cNvSpPr/>
          <p:nvPr/>
        </p:nvSpPr>
        <p:spPr>
          <a:xfrm>
            <a:off x="-2966859" y="250454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8" name="Rectangle 57"/>
          <p:cNvSpPr/>
          <p:nvPr/>
        </p:nvSpPr>
        <p:spPr>
          <a:xfrm>
            <a:off x="-2966859" y="361408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9" name="Rectangle 58"/>
          <p:cNvSpPr/>
          <p:nvPr/>
        </p:nvSpPr>
        <p:spPr>
          <a:xfrm>
            <a:off x="-2966859" y="472362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0" name="Rectangle 59"/>
          <p:cNvSpPr/>
          <p:nvPr/>
        </p:nvSpPr>
        <p:spPr>
          <a:xfrm>
            <a:off x="-2966859" y="58331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1" name="Rectangle 60"/>
          <p:cNvSpPr/>
          <p:nvPr/>
        </p:nvSpPr>
        <p:spPr>
          <a:xfrm>
            <a:off x="-2966859" y="6942700"/>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2" name="Rectangle 61"/>
          <p:cNvSpPr/>
          <p:nvPr/>
        </p:nvSpPr>
        <p:spPr>
          <a:xfrm>
            <a:off x="12602213" y="141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3" name="Rectangle 62"/>
          <p:cNvSpPr/>
          <p:nvPr/>
        </p:nvSpPr>
        <p:spPr>
          <a:xfrm>
            <a:off x="12602213" y="12029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4" name="Rectangle 63"/>
          <p:cNvSpPr/>
          <p:nvPr/>
        </p:nvSpPr>
        <p:spPr>
          <a:xfrm>
            <a:off x="12602213" y="239162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5" name="Rectangle 64"/>
          <p:cNvSpPr/>
          <p:nvPr/>
        </p:nvSpPr>
        <p:spPr>
          <a:xfrm>
            <a:off x="12602213" y="358034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6" name="Rectangle 65"/>
          <p:cNvSpPr/>
          <p:nvPr/>
        </p:nvSpPr>
        <p:spPr>
          <a:xfrm>
            <a:off x="12602213" y="476906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7" name="Rectangle 66"/>
          <p:cNvSpPr/>
          <p:nvPr/>
        </p:nvSpPr>
        <p:spPr>
          <a:xfrm>
            <a:off x="12602213" y="59577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8" name="Rectangle 67"/>
          <p:cNvSpPr/>
          <p:nvPr/>
        </p:nvSpPr>
        <p:spPr>
          <a:xfrm>
            <a:off x="12602213" y="71465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9" name="Rectangle 68"/>
          <p:cNvSpPr/>
          <p:nvPr/>
        </p:nvSpPr>
        <p:spPr>
          <a:xfrm>
            <a:off x="14918693" y="141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0" name="Rectangle 69"/>
          <p:cNvSpPr/>
          <p:nvPr/>
        </p:nvSpPr>
        <p:spPr>
          <a:xfrm>
            <a:off x="14918693" y="12029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1" name="Rectangle 70"/>
          <p:cNvSpPr/>
          <p:nvPr/>
        </p:nvSpPr>
        <p:spPr>
          <a:xfrm>
            <a:off x="14918693" y="239162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2" name="Rectangle 71"/>
          <p:cNvSpPr/>
          <p:nvPr/>
        </p:nvSpPr>
        <p:spPr>
          <a:xfrm>
            <a:off x="14918693" y="358034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3" name="Rectangle 72"/>
          <p:cNvSpPr/>
          <p:nvPr/>
        </p:nvSpPr>
        <p:spPr>
          <a:xfrm>
            <a:off x="14918693" y="476906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4" name="Rectangle 73"/>
          <p:cNvSpPr/>
          <p:nvPr/>
        </p:nvSpPr>
        <p:spPr>
          <a:xfrm>
            <a:off x="14918693" y="59577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5" name="Rectangle 74"/>
          <p:cNvSpPr/>
          <p:nvPr/>
        </p:nvSpPr>
        <p:spPr>
          <a:xfrm>
            <a:off x="14918693" y="71465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6" name="Rectangle 75"/>
          <p:cNvSpPr/>
          <p:nvPr/>
        </p:nvSpPr>
        <p:spPr>
          <a:xfrm>
            <a:off x="17235173" y="141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7" name="Rectangle 76"/>
          <p:cNvSpPr/>
          <p:nvPr/>
        </p:nvSpPr>
        <p:spPr>
          <a:xfrm>
            <a:off x="17235173" y="12029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8" name="Rectangle 77"/>
          <p:cNvSpPr/>
          <p:nvPr/>
        </p:nvSpPr>
        <p:spPr>
          <a:xfrm>
            <a:off x="17235173" y="239162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9" name="Rectangle 78"/>
          <p:cNvSpPr/>
          <p:nvPr/>
        </p:nvSpPr>
        <p:spPr>
          <a:xfrm>
            <a:off x="17235173" y="358034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0" name="Rectangle 79"/>
          <p:cNvSpPr/>
          <p:nvPr/>
        </p:nvSpPr>
        <p:spPr>
          <a:xfrm>
            <a:off x="17235173" y="476906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1" name="Rectangle 80"/>
          <p:cNvSpPr/>
          <p:nvPr/>
        </p:nvSpPr>
        <p:spPr>
          <a:xfrm>
            <a:off x="17235173" y="595778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2" name="Rectangle 81"/>
          <p:cNvSpPr/>
          <p:nvPr/>
        </p:nvSpPr>
        <p:spPr>
          <a:xfrm>
            <a:off x="17235173" y="7146503"/>
            <a:ext cx="2167128" cy="103327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CCF4E2A-43B9-4B80-B629-79FA84672DAA}"/>
              </a:ext>
            </a:extLst>
          </p:cNvPr>
          <p:cNvSpPr/>
          <p:nvPr/>
        </p:nvSpPr>
        <p:spPr>
          <a:xfrm>
            <a:off x="362732" y="842122"/>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FFE78BB-CBF3-499A-A47A-089B3CBC19B8}"/>
              </a:ext>
            </a:extLst>
          </p:cNvPr>
          <p:cNvSpPr/>
          <p:nvPr/>
        </p:nvSpPr>
        <p:spPr>
          <a:xfrm>
            <a:off x="362732" y="1994284"/>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56A3289-62F2-429D-A125-E275EA670C58}"/>
              </a:ext>
            </a:extLst>
          </p:cNvPr>
          <p:cNvSpPr/>
          <p:nvPr/>
        </p:nvSpPr>
        <p:spPr>
          <a:xfrm>
            <a:off x="362732" y="3146446"/>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BCB1D98-9C98-4EE9-8039-0FFB4195545B}"/>
              </a:ext>
            </a:extLst>
          </p:cNvPr>
          <p:cNvSpPr/>
          <p:nvPr/>
        </p:nvSpPr>
        <p:spPr>
          <a:xfrm>
            <a:off x="362732" y="4298608"/>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73C4203-08DE-469C-AF23-6D5DF0A76D44}"/>
              </a:ext>
            </a:extLst>
          </p:cNvPr>
          <p:cNvSpPr/>
          <p:nvPr/>
        </p:nvSpPr>
        <p:spPr>
          <a:xfrm>
            <a:off x="362732" y="5450770"/>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B6B0A0F-3F4D-4C20-A4DE-23ABB98C0237}"/>
              </a:ext>
            </a:extLst>
          </p:cNvPr>
          <p:cNvSpPr/>
          <p:nvPr/>
        </p:nvSpPr>
        <p:spPr>
          <a:xfrm>
            <a:off x="2724932" y="842122"/>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B9CFB84-D886-44E2-A309-8876F60FCB4B}"/>
              </a:ext>
            </a:extLst>
          </p:cNvPr>
          <p:cNvSpPr/>
          <p:nvPr/>
        </p:nvSpPr>
        <p:spPr>
          <a:xfrm>
            <a:off x="2724932" y="1994284"/>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AAA9F90-1BA8-4BAC-B037-3DA01C86B9D0}"/>
              </a:ext>
            </a:extLst>
          </p:cNvPr>
          <p:cNvSpPr/>
          <p:nvPr/>
        </p:nvSpPr>
        <p:spPr>
          <a:xfrm>
            <a:off x="2724932" y="3146446"/>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701F33B-488B-4A1A-AB1F-9D82F62FDA2B}"/>
              </a:ext>
            </a:extLst>
          </p:cNvPr>
          <p:cNvSpPr/>
          <p:nvPr/>
        </p:nvSpPr>
        <p:spPr>
          <a:xfrm>
            <a:off x="2724932" y="4298608"/>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E16142E-E8A6-46CF-B6BA-242B8E38C007}"/>
              </a:ext>
            </a:extLst>
          </p:cNvPr>
          <p:cNvSpPr/>
          <p:nvPr/>
        </p:nvSpPr>
        <p:spPr>
          <a:xfrm>
            <a:off x="2724932" y="5450770"/>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DB296BB-0C95-4E26-A8C3-29EEFC981272}"/>
              </a:ext>
            </a:extLst>
          </p:cNvPr>
          <p:cNvSpPr/>
          <p:nvPr/>
        </p:nvSpPr>
        <p:spPr>
          <a:xfrm>
            <a:off x="5087132" y="842122"/>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045F391-4871-4420-9431-750836825C1C}"/>
              </a:ext>
            </a:extLst>
          </p:cNvPr>
          <p:cNvSpPr/>
          <p:nvPr/>
        </p:nvSpPr>
        <p:spPr>
          <a:xfrm>
            <a:off x="5087132" y="1994284"/>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A949B3-3568-42BB-A347-2A186984ED2E}"/>
              </a:ext>
            </a:extLst>
          </p:cNvPr>
          <p:cNvSpPr/>
          <p:nvPr/>
        </p:nvSpPr>
        <p:spPr>
          <a:xfrm>
            <a:off x="5087132" y="3146446"/>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13A45FD-438C-46C7-A475-0675E00742A7}"/>
              </a:ext>
            </a:extLst>
          </p:cNvPr>
          <p:cNvSpPr/>
          <p:nvPr/>
        </p:nvSpPr>
        <p:spPr>
          <a:xfrm>
            <a:off x="5087132" y="4298608"/>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6A55475-2461-4119-BAB2-94BC1DD9450F}"/>
              </a:ext>
            </a:extLst>
          </p:cNvPr>
          <p:cNvSpPr/>
          <p:nvPr/>
        </p:nvSpPr>
        <p:spPr>
          <a:xfrm>
            <a:off x="5087132" y="5450770"/>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DF851C4-2340-4EE4-A498-4CC1ABF1BADA}"/>
              </a:ext>
            </a:extLst>
          </p:cNvPr>
          <p:cNvSpPr/>
          <p:nvPr/>
        </p:nvSpPr>
        <p:spPr>
          <a:xfrm>
            <a:off x="7449332" y="888525"/>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0A748CA-5086-4A86-8787-7DA508DB9543}"/>
              </a:ext>
            </a:extLst>
          </p:cNvPr>
          <p:cNvSpPr/>
          <p:nvPr/>
        </p:nvSpPr>
        <p:spPr>
          <a:xfrm>
            <a:off x="7449332" y="2040687"/>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964E19D9-E27B-4A9F-A566-CDF27F075FA7}"/>
              </a:ext>
            </a:extLst>
          </p:cNvPr>
          <p:cNvSpPr/>
          <p:nvPr/>
        </p:nvSpPr>
        <p:spPr>
          <a:xfrm>
            <a:off x="7449332" y="3192849"/>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BEAD443-8209-4BE8-AA30-5F0C66E3A3F0}"/>
              </a:ext>
            </a:extLst>
          </p:cNvPr>
          <p:cNvSpPr/>
          <p:nvPr/>
        </p:nvSpPr>
        <p:spPr>
          <a:xfrm>
            <a:off x="7449332" y="4345011"/>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394C91E-7142-4E52-BD96-458809D0AE2F}"/>
              </a:ext>
            </a:extLst>
          </p:cNvPr>
          <p:cNvSpPr/>
          <p:nvPr/>
        </p:nvSpPr>
        <p:spPr>
          <a:xfrm>
            <a:off x="7449332" y="5497173"/>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1D53412-7DDE-424F-8C3F-A92271985FA9}"/>
              </a:ext>
            </a:extLst>
          </p:cNvPr>
          <p:cNvSpPr/>
          <p:nvPr/>
        </p:nvSpPr>
        <p:spPr>
          <a:xfrm>
            <a:off x="9811532" y="934928"/>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AF20760-131A-4BC5-ABDE-E959DBA0ADA0}"/>
              </a:ext>
            </a:extLst>
          </p:cNvPr>
          <p:cNvSpPr/>
          <p:nvPr/>
        </p:nvSpPr>
        <p:spPr>
          <a:xfrm>
            <a:off x="9811532" y="2087090"/>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ADADFC9-A845-4064-9FD9-E60116ADEC69}"/>
              </a:ext>
            </a:extLst>
          </p:cNvPr>
          <p:cNvSpPr/>
          <p:nvPr/>
        </p:nvSpPr>
        <p:spPr>
          <a:xfrm>
            <a:off x="9811532" y="3239252"/>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9F8DA02-4055-4BB2-B1FF-65AD0376AB9B}"/>
              </a:ext>
            </a:extLst>
          </p:cNvPr>
          <p:cNvSpPr/>
          <p:nvPr/>
        </p:nvSpPr>
        <p:spPr>
          <a:xfrm>
            <a:off x="9811532" y="4391414"/>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AD79AD3-3E54-40D0-98DD-E975E9839678}"/>
              </a:ext>
            </a:extLst>
          </p:cNvPr>
          <p:cNvSpPr/>
          <p:nvPr/>
        </p:nvSpPr>
        <p:spPr>
          <a:xfrm>
            <a:off x="9811532" y="5543576"/>
            <a:ext cx="2167128" cy="110575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9088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Threats Live Remote Meeting</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fontScale="92500" lnSpcReduction="20000"/>
          </a:bodyPr>
          <a:lstStyle/>
          <a:p>
            <a:r>
              <a:rPr lang="en-US" dirty="0"/>
              <a:t>This slide covers the next 3 slides</a:t>
            </a:r>
          </a:p>
          <a:p>
            <a:r>
              <a:rPr lang="en-US" dirty="0"/>
              <a:t>The 1st slide states the goal for the live remote meeting </a:t>
            </a:r>
          </a:p>
          <a:p>
            <a:r>
              <a:rPr lang="en-US" dirty="0"/>
              <a:t>The 2</a:t>
            </a:r>
            <a:r>
              <a:rPr lang="en-US" baseline="30000" dirty="0"/>
              <a:t>nd</a:t>
            </a:r>
            <a:r>
              <a:rPr lang="en-US" dirty="0"/>
              <a:t> slide is to remind participants in the live remote meeting of the types of brainstorming ideas they should think about when they review all of the ideas that had been generated in the brainstorming survey</a:t>
            </a:r>
          </a:p>
          <a:p>
            <a:r>
              <a:rPr lang="en-US" dirty="0"/>
              <a:t>The 3</a:t>
            </a:r>
            <a:r>
              <a:rPr lang="en-US" baseline="30000" dirty="0"/>
              <a:t>rd</a:t>
            </a:r>
            <a:r>
              <a:rPr lang="en-US" dirty="0"/>
              <a:t> slide will contain all of the ideas generated during the brainstorming survey. Each “card” represents a unique idea. The orange “cards” are intended to be used for the group titles/headers</a:t>
            </a:r>
          </a:p>
        </p:txBody>
      </p:sp>
    </p:spTree>
    <p:extLst>
      <p:ext uri="{BB962C8B-B14F-4D97-AF65-F5344CB8AC3E}">
        <p14:creationId xmlns:p14="http://schemas.microsoft.com/office/powerpoint/2010/main" val="1479411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12" name="Rectangle 11">
            <a:extLst>
              <a:ext uri="{FF2B5EF4-FFF2-40B4-BE49-F238E27FC236}">
                <a16:creationId xmlns:a16="http://schemas.microsoft.com/office/drawing/2014/main" id="{3B6D053C-F316-4D28-BCCE-199F69B91E99}"/>
              </a:ext>
            </a:extLst>
          </p:cNvPr>
          <p:cNvSpPr/>
          <p:nvPr/>
        </p:nvSpPr>
        <p:spPr>
          <a:xfrm>
            <a:off x="0" y="1422356"/>
            <a:ext cx="10451592" cy="430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Today’s Goal</a:t>
            </a:r>
            <a:r>
              <a:rPr kumimoji="0" lang="en-US" sz="4000" b="0" i="0" u="none" strike="noStrike" kern="1200" cap="none" spc="0" normalizeH="0" baseline="0" noProof="0" dirty="0">
                <a:ln>
                  <a:noFill/>
                </a:ln>
                <a:solidFill>
                  <a:srgbClr val="E7E6E6">
                    <a:lumMod val="25000"/>
                  </a:srgbClr>
                </a:solidFill>
                <a:effectLst/>
                <a:uLnTx/>
                <a:uFillTx/>
                <a:latin typeface="Roboto Slab" pitchFamily="2" charset="0"/>
                <a:ea typeface="Roboto Slab" pitchFamily="2" charset="0"/>
                <a:cs typeface="+mn-cs"/>
              </a:rPr>
              <a:t>: Complete affinity diagramming (grouping like ideas) and develop titles for each group</a:t>
            </a:r>
          </a:p>
        </p:txBody>
      </p:sp>
      <p:sp>
        <p:nvSpPr>
          <p:cNvPr id="6" name="TextBox 5"/>
          <p:cNvSpPr txBox="1"/>
          <p:nvPr/>
        </p:nvSpPr>
        <p:spPr>
          <a:xfrm>
            <a:off x="237744" y="1893549"/>
            <a:ext cx="4197096" cy="707886"/>
          </a:xfrm>
          <a:prstGeom prst="rect">
            <a:avLst/>
          </a:prstGeom>
          <a:noFill/>
        </p:spPr>
        <p:txBody>
          <a:bodyPr wrap="square" rtlCol="0">
            <a:spAutoFit/>
          </a:bodyPr>
          <a:lstStyle/>
          <a:p>
            <a:r>
              <a:rPr lang="en-US" sz="4000" b="1" spc="300" dirty="0">
                <a:solidFill>
                  <a:srgbClr val="7030A0"/>
                </a:solidFill>
              </a:rPr>
              <a:t>THREATS</a:t>
            </a:r>
          </a:p>
        </p:txBody>
      </p:sp>
      <p:pic>
        <p:nvPicPr>
          <p:cNvPr id="7" name="Graphic 3" descr="High Voltage">
            <a:extLst>
              <a:ext uri="{FF2B5EF4-FFF2-40B4-BE49-F238E27FC236}">
                <a16:creationId xmlns:a16="http://schemas.microsoft.com/office/drawing/2014/main" id="{ECB3B202-F236-4B70-9533-49A655BFA1B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8965" y="1654715"/>
            <a:ext cx="827741" cy="827741"/>
          </a:xfrm>
          <a:prstGeom prst="rect">
            <a:avLst/>
          </a:prstGeom>
        </p:spPr>
      </p:pic>
    </p:spTree>
    <p:extLst>
      <p:ext uri="{BB962C8B-B14F-4D97-AF65-F5344CB8AC3E}">
        <p14:creationId xmlns:p14="http://schemas.microsoft.com/office/powerpoint/2010/main" val="248274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D053C-F316-4D28-BCCE-199F69B91E99}"/>
              </a:ext>
            </a:extLst>
          </p:cNvPr>
          <p:cNvSpPr/>
          <p:nvPr/>
        </p:nvSpPr>
        <p:spPr>
          <a:xfrm>
            <a:off x="7518401" y="3156475"/>
            <a:ext cx="4673600" cy="193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endParaRPr lang="en-US" sz="1400" dirty="0">
              <a:solidFill>
                <a:schemeClr val="bg2">
                  <a:lumMod val="10000"/>
                </a:schemeClr>
              </a:solidFill>
              <a:latin typeface="Roboto Slab" pitchFamily="2" charset="0"/>
              <a:ea typeface="Roboto Slab" pitchFamily="2" charset="0"/>
            </a:endParaRPr>
          </a:p>
          <a:p>
            <a:pPr marL="804863" algn="r"/>
            <a:br>
              <a:rPr lang="en-US" sz="1400" dirty="0">
                <a:solidFill>
                  <a:schemeClr val="bg2">
                    <a:lumMod val="10000"/>
                  </a:schemeClr>
                </a:solidFill>
                <a:latin typeface="Roboto Slab" pitchFamily="2" charset="0"/>
                <a:ea typeface="Roboto Slab" pitchFamily="2" charset="0"/>
              </a:rPr>
            </a:br>
            <a:r>
              <a:rPr lang="en-US" sz="1400" dirty="0">
                <a:solidFill>
                  <a:schemeClr val="bg2">
                    <a:lumMod val="10000"/>
                  </a:schemeClr>
                </a:solidFill>
                <a:latin typeface="Roboto Slab" pitchFamily="2" charset="0"/>
                <a:ea typeface="Roboto Slab" pitchFamily="2" charset="0"/>
              </a:rPr>
              <a:t>Think about the external conditions that could damage your organization’s performance.</a:t>
            </a:r>
          </a:p>
        </p:txBody>
      </p:sp>
      <p:sp>
        <p:nvSpPr>
          <p:cNvPr id="11" name="Freeform: Shape 10">
            <a:extLst>
              <a:ext uri="{FF2B5EF4-FFF2-40B4-BE49-F238E27FC236}">
                <a16:creationId xmlns:a16="http://schemas.microsoft.com/office/drawing/2014/main" id="{47FFB9D7-D7BA-4898-BC13-75272A0AEF01}"/>
              </a:ext>
            </a:extLst>
          </p:cNvPr>
          <p:cNvSpPr/>
          <p:nvPr/>
        </p:nvSpPr>
        <p:spPr>
          <a:xfrm>
            <a:off x="5707834" y="1401500"/>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13" name="Freeform: Shape 12">
            <a:extLst>
              <a:ext uri="{FF2B5EF4-FFF2-40B4-BE49-F238E27FC236}">
                <a16:creationId xmlns:a16="http://schemas.microsoft.com/office/drawing/2014/main" id="{733C4CCB-F86E-4176-88E5-B38880F3DE33}"/>
              </a:ext>
            </a:extLst>
          </p:cNvPr>
          <p:cNvSpPr/>
          <p:nvPr/>
        </p:nvSpPr>
        <p:spPr>
          <a:xfrm>
            <a:off x="3796623" y="13895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4736661" y="310642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6635920" y="311837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pic>
        <p:nvPicPr>
          <p:cNvPr id="4" name="Graphic 3" descr="High Voltage">
            <a:extLst>
              <a:ext uri="{FF2B5EF4-FFF2-40B4-BE49-F238E27FC236}">
                <a16:creationId xmlns:a16="http://schemas.microsoft.com/office/drawing/2014/main" id="{ECB3B202-F236-4B70-9533-49A655BFA1B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3165" y="3163475"/>
            <a:ext cx="827741" cy="827741"/>
          </a:xfrm>
          <a:prstGeom prst="rect">
            <a:avLst/>
          </a:prstGeom>
        </p:spPr>
      </p:pic>
      <p:sp>
        <p:nvSpPr>
          <p:cNvPr id="10" name="Rectangle 9">
            <a:extLst>
              <a:ext uri="{FF2B5EF4-FFF2-40B4-BE49-F238E27FC236}">
                <a16:creationId xmlns:a16="http://schemas.microsoft.com/office/drawing/2014/main" id="{5E327843-778B-4AB4-8AA2-81DE9252CC01}"/>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a:t>
            </a:r>
          </a:p>
        </p:txBody>
      </p:sp>
      <p:sp>
        <p:nvSpPr>
          <p:cNvPr id="12" name="TextBox 11"/>
          <p:cNvSpPr txBox="1"/>
          <p:nvPr/>
        </p:nvSpPr>
        <p:spPr>
          <a:xfrm>
            <a:off x="10251571" y="3621884"/>
            <a:ext cx="2083436" cy="369332"/>
          </a:xfrm>
          <a:prstGeom prst="rect">
            <a:avLst/>
          </a:prstGeom>
          <a:noFill/>
        </p:spPr>
        <p:txBody>
          <a:bodyPr wrap="square" rtlCol="0">
            <a:spAutoFit/>
          </a:bodyPr>
          <a:lstStyle/>
          <a:p>
            <a:r>
              <a:rPr lang="en-US" b="1" spc="300" dirty="0">
                <a:solidFill>
                  <a:srgbClr val="7030A0"/>
                </a:solidFill>
              </a:rPr>
              <a:t>THREATS</a:t>
            </a:r>
          </a:p>
        </p:txBody>
      </p:sp>
    </p:spTree>
    <p:extLst>
      <p:ext uri="{BB962C8B-B14F-4D97-AF65-F5344CB8AC3E}">
        <p14:creationId xmlns:p14="http://schemas.microsoft.com/office/powerpoint/2010/main" val="345907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What are some of the THREATS of ___________________________?</a:t>
            </a:r>
          </a:p>
        </p:txBody>
      </p:sp>
      <p:sp>
        <p:nvSpPr>
          <p:cNvPr id="73" name="Rectangle 72"/>
          <p:cNvSpPr/>
          <p:nvPr/>
        </p:nvSpPr>
        <p:spPr>
          <a:xfrm>
            <a:off x="-2966859" y="2854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4" name="Rectangle 73"/>
          <p:cNvSpPr/>
          <p:nvPr/>
        </p:nvSpPr>
        <p:spPr>
          <a:xfrm>
            <a:off x="-2966859" y="139500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5" name="Rectangle 74"/>
          <p:cNvSpPr/>
          <p:nvPr/>
        </p:nvSpPr>
        <p:spPr>
          <a:xfrm>
            <a:off x="-2966859" y="250454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Rectangle 75"/>
          <p:cNvSpPr/>
          <p:nvPr/>
        </p:nvSpPr>
        <p:spPr>
          <a:xfrm>
            <a:off x="-2966859" y="361408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7" name="Rectangle 76"/>
          <p:cNvSpPr/>
          <p:nvPr/>
        </p:nvSpPr>
        <p:spPr>
          <a:xfrm>
            <a:off x="-2966859" y="472362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8" name="Rectangle 77"/>
          <p:cNvSpPr/>
          <p:nvPr/>
        </p:nvSpPr>
        <p:spPr>
          <a:xfrm>
            <a:off x="-2966859" y="5833162"/>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9" name="Rectangle 78"/>
          <p:cNvSpPr/>
          <p:nvPr/>
        </p:nvSpPr>
        <p:spPr>
          <a:xfrm>
            <a:off x="-2966859" y="6942700"/>
            <a:ext cx="2167128" cy="10281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0" name="Rectangle 79"/>
          <p:cNvSpPr/>
          <p:nvPr/>
        </p:nvSpPr>
        <p:spPr>
          <a:xfrm>
            <a:off x="12602213" y="141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1" name="Rectangle 80"/>
          <p:cNvSpPr/>
          <p:nvPr/>
        </p:nvSpPr>
        <p:spPr>
          <a:xfrm>
            <a:off x="12602213" y="12029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2" name="Rectangle 81"/>
          <p:cNvSpPr/>
          <p:nvPr/>
        </p:nvSpPr>
        <p:spPr>
          <a:xfrm>
            <a:off x="12602213" y="239162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3" name="Rectangle 82"/>
          <p:cNvSpPr/>
          <p:nvPr/>
        </p:nvSpPr>
        <p:spPr>
          <a:xfrm>
            <a:off x="12602213" y="358034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4" name="Rectangle 83"/>
          <p:cNvSpPr/>
          <p:nvPr/>
        </p:nvSpPr>
        <p:spPr>
          <a:xfrm>
            <a:off x="12602213" y="476906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5" name="Rectangle 84"/>
          <p:cNvSpPr/>
          <p:nvPr/>
        </p:nvSpPr>
        <p:spPr>
          <a:xfrm>
            <a:off x="12602213" y="59577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6" name="Rectangle 85"/>
          <p:cNvSpPr/>
          <p:nvPr/>
        </p:nvSpPr>
        <p:spPr>
          <a:xfrm>
            <a:off x="12602213" y="71465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7" name="Rectangle 86"/>
          <p:cNvSpPr/>
          <p:nvPr/>
        </p:nvSpPr>
        <p:spPr>
          <a:xfrm>
            <a:off x="14918693" y="141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8" name="Rectangle 87"/>
          <p:cNvSpPr/>
          <p:nvPr/>
        </p:nvSpPr>
        <p:spPr>
          <a:xfrm>
            <a:off x="14918693" y="12029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9" name="Rectangle 88"/>
          <p:cNvSpPr/>
          <p:nvPr/>
        </p:nvSpPr>
        <p:spPr>
          <a:xfrm>
            <a:off x="14918693" y="239162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0" name="Rectangle 89"/>
          <p:cNvSpPr/>
          <p:nvPr/>
        </p:nvSpPr>
        <p:spPr>
          <a:xfrm>
            <a:off x="14918693" y="358034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1" name="Rectangle 90"/>
          <p:cNvSpPr/>
          <p:nvPr/>
        </p:nvSpPr>
        <p:spPr>
          <a:xfrm>
            <a:off x="14918693" y="476906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2" name="Rectangle 91"/>
          <p:cNvSpPr/>
          <p:nvPr/>
        </p:nvSpPr>
        <p:spPr>
          <a:xfrm>
            <a:off x="14918693" y="59577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3" name="Rectangle 92"/>
          <p:cNvSpPr/>
          <p:nvPr/>
        </p:nvSpPr>
        <p:spPr>
          <a:xfrm>
            <a:off x="14918693" y="71465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4" name="Rectangle 93"/>
          <p:cNvSpPr/>
          <p:nvPr/>
        </p:nvSpPr>
        <p:spPr>
          <a:xfrm>
            <a:off x="17235173" y="141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5" name="Rectangle 94"/>
          <p:cNvSpPr/>
          <p:nvPr/>
        </p:nvSpPr>
        <p:spPr>
          <a:xfrm>
            <a:off x="17235173" y="12029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6" name="Rectangle 95"/>
          <p:cNvSpPr/>
          <p:nvPr/>
        </p:nvSpPr>
        <p:spPr>
          <a:xfrm>
            <a:off x="17235173" y="239162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7" name="Rectangle 96"/>
          <p:cNvSpPr/>
          <p:nvPr/>
        </p:nvSpPr>
        <p:spPr>
          <a:xfrm>
            <a:off x="17235173" y="358034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8" name="Rectangle 97"/>
          <p:cNvSpPr/>
          <p:nvPr/>
        </p:nvSpPr>
        <p:spPr>
          <a:xfrm>
            <a:off x="17235173" y="476906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9" name="Rectangle 98"/>
          <p:cNvSpPr/>
          <p:nvPr/>
        </p:nvSpPr>
        <p:spPr>
          <a:xfrm>
            <a:off x="17235173" y="595778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0" name="Rectangle 99"/>
          <p:cNvSpPr/>
          <p:nvPr/>
        </p:nvSpPr>
        <p:spPr>
          <a:xfrm>
            <a:off x="17235173" y="7146503"/>
            <a:ext cx="2167128" cy="1033272"/>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38C6BD-342F-48CF-9BC8-BD38D7966382}"/>
              </a:ext>
            </a:extLst>
          </p:cNvPr>
          <p:cNvSpPr/>
          <p:nvPr/>
        </p:nvSpPr>
        <p:spPr>
          <a:xfrm>
            <a:off x="362732" y="842122"/>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A537192-C854-4D7A-A307-E60C2FC156FB}"/>
              </a:ext>
            </a:extLst>
          </p:cNvPr>
          <p:cNvSpPr/>
          <p:nvPr/>
        </p:nvSpPr>
        <p:spPr>
          <a:xfrm>
            <a:off x="362732" y="1994284"/>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2B9BF6-F96F-4462-94D5-D63C42EF38E3}"/>
              </a:ext>
            </a:extLst>
          </p:cNvPr>
          <p:cNvSpPr/>
          <p:nvPr/>
        </p:nvSpPr>
        <p:spPr>
          <a:xfrm>
            <a:off x="362732" y="3146446"/>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D857CBB-2245-49AA-AFC1-E83C3B2E9ECB}"/>
              </a:ext>
            </a:extLst>
          </p:cNvPr>
          <p:cNvSpPr/>
          <p:nvPr/>
        </p:nvSpPr>
        <p:spPr>
          <a:xfrm>
            <a:off x="362732" y="4298608"/>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7572AF4-80CE-4399-9953-8120BC77019C}"/>
              </a:ext>
            </a:extLst>
          </p:cNvPr>
          <p:cNvSpPr/>
          <p:nvPr/>
        </p:nvSpPr>
        <p:spPr>
          <a:xfrm>
            <a:off x="362732" y="5450770"/>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3041DD2-5CAB-47D3-B9F0-7D86EA9F3E52}"/>
              </a:ext>
            </a:extLst>
          </p:cNvPr>
          <p:cNvSpPr/>
          <p:nvPr/>
        </p:nvSpPr>
        <p:spPr>
          <a:xfrm>
            <a:off x="2724932" y="842122"/>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F6D15A3-0BF3-477C-B100-616143B3F11F}"/>
              </a:ext>
            </a:extLst>
          </p:cNvPr>
          <p:cNvSpPr/>
          <p:nvPr/>
        </p:nvSpPr>
        <p:spPr>
          <a:xfrm>
            <a:off x="2724932" y="1994284"/>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FB45C7C-14F1-49AB-AD4F-66FED7C3AF70}"/>
              </a:ext>
            </a:extLst>
          </p:cNvPr>
          <p:cNvSpPr/>
          <p:nvPr/>
        </p:nvSpPr>
        <p:spPr>
          <a:xfrm>
            <a:off x="2724932" y="3146446"/>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A4DC114-63DA-4E80-98B5-81B82C6B1753}"/>
              </a:ext>
            </a:extLst>
          </p:cNvPr>
          <p:cNvSpPr/>
          <p:nvPr/>
        </p:nvSpPr>
        <p:spPr>
          <a:xfrm>
            <a:off x="2724932" y="4298608"/>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28F5279-BE2C-4877-84F7-700D98878EBD}"/>
              </a:ext>
            </a:extLst>
          </p:cNvPr>
          <p:cNvSpPr/>
          <p:nvPr/>
        </p:nvSpPr>
        <p:spPr>
          <a:xfrm>
            <a:off x="2724932" y="5450770"/>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A3D4CEC-BFC8-4674-A9BC-417113C0236F}"/>
              </a:ext>
            </a:extLst>
          </p:cNvPr>
          <p:cNvSpPr/>
          <p:nvPr/>
        </p:nvSpPr>
        <p:spPr>
          <a:xfrm>
            <a:off x="5087132" y="842122"/>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91E44B4-5C0D-4072-9C90-1E46BF6E7349}"/>
              </a:ext>
            </a:extLst>
          </p:cNvPr>
          <p:cNvSpPr/>
          <p:nvPr/>
        </p:nvSpPr>
        <p:spPr>
          <a:xfrm>
            <a:off x="5087132" y="1994284"/>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7809CA5-0372-4708-9599-52980BBA3B3C}"/>
              </a:ext>
            </a:extLst>
          </p:cNvPr>
          <p:cNvSpPr/>
          <p:nvPr/>
        </p:nvSpPr>
        <p:spPr>
          <a:xfrm>
            <a:off x="5087132" y="3146446"/>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5550DD0-FFD7-474E-B947-A01E819510C9}"/>
              </a:ext>
            </a:extLst>
          </p:cNvPr>
          <p:cNvSpPr/>
          <p:nvPr/>
        </p:nvSpPr>
        <p:spPr>
          <a:xfrm>
            <a:off x="5087132" y="4298608"/>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FE26347-B1A7-471A-ABF0-35EDBFC6CE9D}"/>
              </a:ext>
            </a:extLst>
          </p:cNvPr>
          <p:cNvSpPr/>
          <p:nvPr/>
        </p:nvSpPr>
        <p:spPr>
          <a:xfrm>
            <a:off x="5087132" y="5450770"/>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F7F5850-E182-4263-86CA-F347117D0012}"/>
              </a:ext>
            </a:extLst>
          </p:cNvPr>
          <p:cNvSpPr/>
          <p:nvPr/>
        </p:nvSpPr>
        <p:spPr>
          <a:xfrm>
            <a:off x="7449332" y="888525"/>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B0629CF-5FDD-4E46-9A39-C9C61194219F}"/>
              </a:ext>
            </a:extLst>
          </p:cNvPr>
          <p:cNvSpPr/>
          <p:nvPr/>
        </p:nvSpPr>
        <p:spPr>
          <a:xfrm>
            <a:off x="7449332" y="2040687"/>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096FA92-7DFC-4CD3-8BAE-6D0E91FAE2BD}"/>
              </a:ext>
            </a:extLst>
          </p:cNvPr>
          <p:cNvSpPr/>
          <p:nvPr/>
        </p:nvSpPr>
        <p:spPr>
          <a:xfrm>
            <a:off x="7449332" y="3192849"/>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BEC9FF8F-3E4A-4561-8030-42439AC4DDFD}"/>
              </a:ext>
            </a:extLst>
          </p:cNvPr>
          <p:cNvSpPr/>
          <p:nvPr/>
        </p:nvSpPr>
        <p:spPr>
          <a:xfrm>
            <a:off x="7449332" y="4345011"/>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FEA240B-8DBB-48E9-814F-08A03E62C982}"/>
              </a:ext>
            </a:extLst>
          </p:cNvPr>
          <p:cNvSpPr/>
          <p:nvPr/>
        </p:nvSpPr>
        <p:spPr>
          <a:xfrm>
            <a:off x="7449332" y="5497173"/>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4636C66-70E1-4296-9793-D375C96183A1}"/>
              </a:ext>
            </a:extLst>
          </p:cNvPr>
          <p:cNvSpPr/>
          <p:nvPr/>
        </p:nvSpPr>
        <p:spPr>
          <a:xfrm>
            <a:off x="9811532" y="934928"/>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759198B-9572-4123-870B-9292122B7519}"/>
              </a:ext>
            </a:extLst>
          </p:cNvPr>
          <p:cNvSpPr/>
          <p:nvPr/>
        </p:nvSpPr>
        <p:spPr>
          <a:xfrm>
            <a:off x="9811532" y="2087090"/>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9C5C67-FC7E-4948-9CD6-D3361E504201}"/>
              </a:ext>
            </a:extLst>
          </p:cNvPr>
          <p:cNvSpPr/>
          <p:nvPr/>
        </p:nvSpPr>
        <p:spPr>
          <a:xfrm>
            <a:off x="9811532" y="3239252"/>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B8BB2D3-3AEB-4947-9C46-482FD271C961}"/>
              </a:ext>
            </a:extLst>
          </p:cNvPr>
          <p:cNvSpPr/>
          <p:nvPr/>
        </p:nvSpPr>
        <p:spPr>
          <a:xfrm>
            <a:off x="9811532" y="4391414"/>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69375037-6CB5-44C3-8B9D-0410CD3B177D}"/>
              </a:ext>
            </a:extLst>
          </p:cNvPr>
          <p:cNvSpPr/>
          <p:nvPr/>
        </p:nvSpPr>
        <p:spPr>
          <a:xfrm>
            <a:off x="9811532" y="5543576"/>
            <a:ext cx="2167128" cy="1105759"/>
          </a:xfrm>
          <a:prstGeom prst="rect">
            <a:avLst/>
          </a:prstGeom>
          <a:solidFill>
            <a:srgbClr val="C198E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2838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Live Remote Meeting – Combining Groups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a:bodyPr>
          <a:lstStyle/>
          <a:p>
            <a:r>
              <a:rPr lang="en-US" dirty="0"/>
              <a:t>This slide covers the next 2 slides</a:t>
            </a:r>
          </a:p>
          <a:p>
            <a:r>
              <a:rPr lang="en-US" dirty="0"/>
              <a:t>The 1st slide has all of the Strengths and Opportunities groups with titles. See instructions of how to complete this part of the process in the slide notes area</a:t>
            </a:r>
          </a:p>
          <a:p>
            <a:r>
              <a:rPr lang="en-US" dirty="0"/>
              <a:t>The 2</a:t>
            </a:r>
            <a:r>
              <a:rPr lang="en-US" baseline="30000" dirty="0"/>
              <a:t>nd</a:t>
            </a:r>
            <a:r>
              <a:rPr lang="en-US" dirty="0"/>
              <a:t> slide has all of the Weaknesses and Threats groups with titles. See instructions of how to complete this part of the process in the slide notes area</a:t>
            </a:r>
          </a:p>
        </p:txBody>
      </p:sp>
    </p:spTree>
    <p:extLst>
      <p:ext uri="{BB962C8B-B14F-4D97-AF65-F5344CB8AC3E}">
        <p14:creationId xmlns:p14="http://schemas.microsoft.com/office/powerpoint/2010/main" val="21200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Strengths + Opportunities = XX final groups</a:t>
            </a:r>
          </a:p>
        </p:txBody>
      </p:sp>
    </p:spTree>
    <p:extLst>
      <p:ext uri="{BB962C8B-B14F-4D97-AF65-F5344CB8AC3E}">
        <p14:creationId xmlns:p14="http://schemas.microsoft.com/office/powerpoint/2010/main" val="72240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Weaknesses + Threats = XX final groups</a:t>
            </a:r>
          </a:p>
        </p:txBody>
      </p:sp>
    </p:spTree>
    <p:extLst>
      <p:ext uri="{BB962C8B-B14F-4D97-AF65-F5344CB8AC3E}">
        <p14:creationId xmlns:p14="http://schemas.microsoft.com/office/powerpoint/2010/main" val="103603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Ranking Grouped ideas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330036"/>
            <a:ext cx="6431280" cy="5424055"/>
          </a:xfrm>
        </p:spPr>
        <p:txBody>
          <a:bodyPr>
            <a:normAutofit/>
          </a:bodyPr>
          <a:lstStyle/>
          <a:p>
            <a:r>
              <a:rPr lang="en-US" dirty="0"/>
              <a:t>This slide covers the next 9 slides</a:t>
            </a:r>
          </a:p>
          <a:p>
            <a:r>
              <a:rPr lang="en-US" dirty="0"/>
              <a:t>The 1st slide is a sub-title slide to let stakeholders know where you are in the process</a:t>
            </a:r>
          </a:p>
          <a:p>
            <a:r>
              <a:rPr lang="en-US" dirty="0"/>
              <a:t>The 2</a:t>
            </a:r>
            <a:r>
              <a:rPr lang="en-US" baseline="30000" dirty="0"/>
              <a:t>nd</a:t>
            </a:r>
            <a:r>
              <a:rPr lang="en-US" dirty="0"/>
              <a:t>, 4</a:t>
            </a:r>
            <a:r>
              <a:rPr lang="en-US" baseline="30000" dirty="0"/>
              <a:t>th</a:t>
            </a:r>
            <a:r>
              <a:rPr lang="en-US" dirty="0"/>
              <a:t>, 6</a:t>
            </a:r>
            <a:r>
              <a:rPr lang="en-US" baseline="30000" dirty="0"/>
              <a:t>th</a:t>
            </a:r>
            <a:r>
              <a:rPr lang="en-US" dirty="0"/>
              <a:t>, and 8</a:t>
            </a:r>
            <a:r>
              <a:rPr lang="en-US" baseline="30000" dirty="0"/>
              <a:t>th</a:t>
            </a:r>
            <a:r>
              <a:rPr lang="en-US" dirty="0"/>
              <a:t> slides have the rankings results graphed for each of the SWOT categories</a:t>
            </a:r>
          </a:p>
          <a:p>
            <a:r>
              <a:rPr lang="en-US" dirty="0"/>
              <a:t>The 3</a:t>
            </a:r>
            <a:r>
              <a:rPr lang="en-US" baseline="30000" dirty="0"/>
              <a:t>rd</a:t>
            </a:r>
            <a:r>
              <a:rPr lang="en-US" dirty="0"/>
              <a:t>, 5</a:t>
            </a:r>
            <a:r>
              <a:rPr lang="en-US" baseline="30000" dirty="0"/>
              <a:t>th</a:t>
            </a:r>
            <a:r>
              <a:rPr lang="en-US" dirty="0"/>
              <a:t>, 7</a:t>
            </a:r>
            <a:r>
              <a:rPr lang="en-US" baseline="30000" dirty="0"/>
              <a:t>th</a:t>
            </a:r>
            <a:r>
              <a:rPr lang="en-US" dirty="0"/>
              <a:t>, and 9</a:t>
            </a:r>
            <a:r>
              <a:rPr lang="en-US" baseline="30000" dirty="0"/>
              <a:t>th</a:t>
            </a:r>
            <a:r>
              <a:rPr lang="en-US" dirty="0"/>
              <a:t> slides have the rankings results sorted in a table from smallest to largest by Average Cumulative Ranking </a:t>
            </a:r>
          </a:p>
        </p:txBody>
      </p:sp>
    </p:spTree>
    <p:extLst>
      <p:ext uri="{BB962C8B-B14F-4D97-AF65-F5344CB8AC3E}">
        <p14:creationId xmlns:p14="http://schemas.microsoft.com/office/powerpoint/2010/main" val="76370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1DCA0-E0BA-42B4-9B71-E918329D2B61}"/>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4" name="TextBox 3">
            <a:extLst>
              <a:ext uri="{FF2B5EF4-FFF2-40B4-BE49-F238E27FC236}">
                <a16:creationId xmlns:a16="http://schemas.microsoft.com/office/drawing/2014/main" id="{84FA16FF-BE0E-4D92-AB0C-8914876E2742}"/>
              </a:ext>
            </a:extLst>
          </p:cNvPr>
          <p:cNvSpPr txBox="1"/>
          <p:nvPr/>
        </p:nvSpPr>
        <p:spPr>
          <a:xfrm>
            <a:off x="5199668" y="2369556"/>
            <a:ext cx="5877303" cy="1938992"/>
          </a:xfrm>
          <a:prstGeom prst="rect">
            <a:avLst/>
          </a:prstGeom>
          <a:noFill/>
        </p:spPr>
        <p:txBody>
          <a:bodyPr wrap="square" rtlCol="0">
            <a:spAutoFit/>
          </a:bodyPr>
          <a:lstStyle/>
          <a:p>
            <a:pPr lvl="0">
              <a:defRPr/>
            </a:pPr>
            <a:r>
              <a:rPr lang="en-US" sz="4000" b="1" dirty="0">
                <a:solidFill>
                  <a:prstClr val="black"/>
                </a:solidFill>
                <a:latin typeface="Roboto Slab" pitchFamily="2" charset="0"/>
                <a:ea typeface="Roboto Slab" pitchFamily="2" charset="0"/>
              </a:rPr>
              <a:t>Stage 7 – Ranking Grouped Ideas via Online Survey</a:t>
            </a:r>
          </a:p>
        </p:txBody>
      </p:sp>
      <p:sp>
        <p:nvSpPr>
          <p:cNvPr id="5" name="Freeform: Shape 4">
            <a:extLst>
              <a:ext uri="{FF2B5EF4-FFF2-40B4-BE49-F238E27FC236}">
                <a16:creationId xmlns:a16="http://schemas.microsoft.com/office/drawing/2014/main" id="{F3837AA5-E288-4D9C-AB45-1E12CF801EE9}"/>
              </a:ext>
            </a:extLst>
          </p:cNvPr>
          <p:cNvSpPr/>
          <p:nvPr/>
        </p:nvSpPr>
        <p:spPr>
          <a:xfrm>
            <a:off x="909386" y="1654692"/>
            <a:ext cx="3503666" cy="336872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1500" b="0" i="0" u="none" strike="noStrike" kern="1200" cap="none" spc="0" normalizeH="0" baseline="0" noProof="0" dirty="0">
                <a:ln>
                  <a:noFill/>
                </a:ln>
                <a:solidFill>
                  <a:srgbClr val="37A76F"/>
                </a:solidFill>
                <a:effectLst/>
                <a:uLnTx/>
                <a:uFillTx/>
                <a:latin typeface="Roboto Slab" pitchFamily="2" charset="0"/>
                <a:ea typeface="Roboto Slab" pitchFamily="2" charset="0"/>
                <a:cs typeface="+mn-cs"/>
              </a:rPr>
              <a:t>7</a:t>
            </a:r>
          </a:p>
        </p:txBody>
      </p:sp>
    </p:spTree>
    <p:extLst>
      <p:ext uri="{BB962C8B-B14F-4D97-AF65-F5344CB8AC3E}">
        <p14:creationId xmlns:p14="http://schemas.microsoft.com/office/powerpoint/2010/main" val="102412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p:txBody>
          <a:bodyPr/>
          <a:lstStyle/>
          <a:p>
            <a:r>
              <a:rPr lang="en-US" dirty="0"/>
              <a:t>Remote SWOT Analysis Process Stages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lstStyle/>
          <a:p>
            <a:r>
              <a:rPr lang="en-US" dirty="0"/>
              <a:t>This Remote SWOT analysis process is broken into the 10 stages</a:t>
            </a:r>
          </a:p>
          <a:p>
            <a:r>
              <a:rPr lang="en-US" dirty="0"/>
              <a:t>The stages are outlined on the next slide</a:t>
            </a:r>
          </a:p>
        </p:txBody>
      </p:sp>
    </p:spTree>
    <p:extLst>
      <p:ext uri="{BB962C8B-B14F-4D97-AF65-F5344CB8AC3E}">
        <p14:creationId xmlns:p14="http://schemas.microsoft.com/office/powerpoint/2010/main" val="2581176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Strengths Ranking Results – For Prioritization</a:t>
            </a:r>
          </a:p>
        </p:txBody>
      </p:sp>
      <p:graphicFrame>
        <p:nvGraphicFramePr>
          <p:cNvPr id="3" name="Chart 2">
            <a:extLst>
              <a:ext uri="{FF2B5EF4-FFF2-40B4-BE49-F238E27FC236}">
                <a16:creationId xmlns:a16="http://schemas.microsoft.com/office/drawing/2014/main" id="{70CCFA87-33DC-453D-ABA0-8E1DF5BAD546}"/>
              </a:ext>
            </a:extLst>
          </p:cNvPr>
          <p:cNvGraphicFramePr/>
          <p:nvPr>
            <p:extLst>
              <p:ext uri="{D42A27DB-BD31-4B8C-83A1-F6EECF244321}">
                <p14:modId xmlns:p14="http://schemas.microsoft.com/office/powerpoint/2010/main" val="2576472258"/>
              </p:ext>
            </p:extLst>
          </p:nvPr>
        </p:nvGraphicFramePr>
        <p:xfrm>
          <a:off x="441960" y="1120298"/>
          <a:ext cx="11190850" cy="5737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702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Strengths Ranking Results – For Prioritization</a:t>
            </a:r>
          </a:p>
        </p:txBody>
      </p:sp>
      <p:graphicFrame>
        <p:nvGraphicFramePr>
          <p:cNvPr id="4" name="Table 3">
            <a:extLst>
              <a:ext uri="{FF2B5EF4-FFF2-40B4-BE49-F238E27FC236}">
                <a16:creationId xmlns:a16="http://schemas.microsoft.com/office/drawing/2014/main" id="{0A761B62-51BE-47B8-BECB-4AA7A36F5B7B}"/>
              </a:ext>
            </a:extLst>
          </p:cNvPr>
          <p:cNvGraphicFramePr>
            <a:graphicFrameLocks noGrp="1"/>
          </p:cNvGraphicFramePr>
          <p:nvPr>
            <p:extLst>
              <p:ext uri="{D42A27DB-BD31-4B8C-83A1-F6EECF244321}">
                <p14:modId xmlns:p14="http://schemas.microsoft.com/office/powerpoint/2010/main" val="2436117975"/>
              </p:ext>
            </p:extLst>
          </p:nvPr>
        </p:nvGraphicFramePr>
        <p:xfrm>
          <a:off x="464820" y="853440"/>
          <a:ext cx="11262360" cy="5712578"/>
        </p:xfrm>
        <a:graphic>
          <a:graphicData uri="http://schemas.openxmlformats.org/drawingml/2006/table">
            <a:tbl>
              <a:tblPr firstRow="1" firstCol="1" bandRow="1">
                <a:tableStyleId>{00A15C55-8517-42AA-B614-E9B94910E393}</a:tableStyleId>
              </a:tblPr>
              <a:tblGrid>
                <a:gridCol w="3564509">
                  <a:extLst>
                    <a:ext uri="{9D8B030D-6E8A-4147-A177-3AD203B41FA5}">
                      <a16:colId xmlns:a16="http://schemas.microsoft.com/office/drawing/2014/main" val="4081540873"/>
                    </a:ext>
                  </a:extLst>
                </a:gridCol>
                <a:gridCol w="2529569">
                  <a:extLst>
                    <a:ext uri="{9D8B030D-6E8A-4147-A177-3AD203B41FA5}">
                      <a16:colId xmlns:a16="http://schemas.microsoft.com/office/drawing/2014/main" val="1836903004"/>
                    </a:ext>
                  </a:extLst>
                </a:gridCol>
                <a:gridCol w="2654121">
                  <a:extLst>
                    <a:ext uri="{9D8B030D-6E8A-4147-A177-3AD203B41FA5}">
                      <a16:colId xmlns:a16="http://schemas.microsoft.com/office/drawing/2014/main" val="831873731"/>
                    </a:ext>
                  </a:extLst>
                </a:gridCol>
                <a:gridCol w="2514161">
                  <a:extLst>
                    <a:ext uri="{9D8B030D-6E8A-4147-A177-3AD203B41FA5}">
                      <a16:colId xmlns:a16="http://schemas.microsoft.com/office/drawing/2014/main" val="1995867002"/>
                    </a:ext>
                  </a:extLst>
                </a:gridCol>
              </a:tblGrid>
              <a:tr h="1159259">
                <a:tc>
                  <a:txBody>
                    <a:bodyPr/>
                    <a:lstStyle/>
                    <a:p>
                      <a:pPr marL="0" marR="0">
                        <a:lnSpc>
                          <a:spcPct val="107000"/>
                        </a:lnSpc>
                        <a:spcBef>
                          <a:spcPts val="0"/>
                        </a:spcBef>
                        <a:spcAft>
                          <a:spcPts val="0"/>
                        </a:spcAft>
                      </a:pPr>
                      <a:r>
                        <a:rPr lang="en-US" sz="2000">
                          <a:effectLst/>
                        </a:rPr>
                        <a:t>Group Ideas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Feasibility Cumulative Ranking*</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Importance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Average Cumulative Ranking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81128"/>
                  </a:ext>
                </a:extLst>
              </a:tr>
              <a:tr h="573147">
                <a:tc>
                  <a:txBody>
                    <a:bodyPr/>
                    <a:lstStyle/>
                    <a:p>
                      <a:pPr marL="0" marR="0">
                        <a:lnSpc>
                          <a:spcPct val="107000"/>
                        </a:lnSpc>
                        <a:spcBef>
                          <a:spcPts val="0"/>
                        </a:spcBef>
                        <a:spcAft>
                          <a:spcPts val="0"/>
                        </a:spcAft>
                      </a:pPr>
                      <a:r>
                        <a:rPr lang="en-US" sz="2000">
                          <a:effectLst/>
                        </a:rPr>
                        <a:t>Data prep, cleaning, and analysis activities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7963565"/>
                  </a:ext>
                </a:extLst>
              </a:tr>
              <a:tr h="280089">
                <a:tc>
                  <a:txBody>
                    <a:bodyPr/>
                    <a:lstStyle/>
                    <a:p>
                      <a:pPr marL="0" marR="0">
                        <a:lnSpc>
                          <a:spcPct val="107000"/>
                        </a:lnSpc>
                        <a:spcBef>
                          <a:spcPts val="0"/>
                        </a:spcBef>
                        <a:spcAft>
                          <a:spcPts val="0"/>
                        </a:spcAft>
                      </a:pPr>
                      <a:r>
                        <a:rPr lang="en-US" sz="2000">
                          <a:effectLst/>
                        </a:rPr>
                        <a:t>Competent NEDARC staff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915084"/>
                  </a:ext>
                </a:extLst>
              </a:tr>
              <a:tr h="280089">
                <a:tc>
                  <a:txBody>
                    <a:bodyPr/>
                    <a:lstStyle/>
                    <a:p>
                      <a:pPr marL="0" marR="0">
                        <a:lnSpc>
                          <a:spcPct val="107000"/>
                        </a:lnSpc>
                        <a:spcBef>
                          <a:spcPts val="0"/>
                        </a:spcBef>
                        <a:spcAft>
                          <a:spcPts val="0"/>
                        </a:spcAft>
                      </a:pPr>
                      <a:r>
                        <a:rPr lang="en-US" sz="2000" dirty="0">
                          <a:effectLst/>
                        </a:rPr>
                        <a:t>Survey process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798081"/>
                  </a:ext>
                </a:extLst>
              </a:tr>
              <a:tr h="280089">
                <a:tc>
                  <a:txBody>
                    <a:bodyPr/>
                    <a:lstStyle/>
                    <a:p>
                      <a:pPr marL="0" marR="0">
                        <a:lnSpc>
                          <a:spcPct val="107000"/>
                        </a:lnSpc>
                        <a:spcBef>
                          <a:spcPts val="0"/>
                        </a:spcBef>
                        <a:spcAft>
                          <a:spcPts val="0"/>
                        </a:spcAft>
                      </a:pPr>
                      <a:r>
                        <a:rPr lang="en-US" sz="2000">
                          <a:effectLst/>
                        </a:rPr>
                        <a:t>Custom software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81447"/>
                  </a:ext>
                </a:extLst>
              </a:tr>
              <a:tr h="573147">
                <a:tc>
                  <a:txBody>
                    <a:bodyPr/>
                    <a:lstStyle/>
                    <a:p>
                      <a:pPr marL="0" marR="0">
                        <a:lnSpc>
                          <a:spcPct val="107000"/>
                        </a:lnSpc>
                        <a:spcBef>
                          <a:spcPts val="0"/>
                        </a:spcBef>
                        <a:spcAft>
                          <a:spcPts val="0"/>
                        </a:spcAft>
                      </a:pPr>
                      <a:r>
                        <a:rPr lang="en-US" sz="2000">
                          <a:effectLst/>
                        </a:rPr>
                        <a:t>Individualized customer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0957371"/>
                  </a:ext>
                </a:extLst>
              </a:tr>
              <a:tr h="573147">
                <a:tc>
                  <a:txBody>
                    <a:bodyPr/>
                    <a:lstStyle/>
                    <a:p>
                      <a:pPr marL="0" marR="0">
                        <a:lnSpc>
                          <a:spcPct val="107000"/>
                        </a:lnSpc>
                        <a:spcBef>
                          <a:spcPts val="0"/>
                        </a:spcBef>
                        <a:spcAft>
                          <a:spcPts val="0"/>
                        </a:spcAft>
                      </a:pPr>
                      <a:r>
                        <a:rPr lang="en-US" sz="2000">
                          <a:effectLst/>
                        </a:rPr>
                        <a:t>Data monitoring of responses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120437"/>
                  </a:ext>
                </a:extLst>
              </a:tr>
              <a:tr h="280089">
                <a:tc>
                  <a:txBody>
                    <a:bodyPr/>
                    <a:lstStyle/>
                    <a:p>
                      <a:pPr marL="0" marR="0">
                        <a:lnSpc>
                          <a:spcPct val="107000"/>
                        </a:lnSpc>
                        <a:spcBef>
                          <a:spcPts val="0"/>
                        </a:spcBef>
                        <a:spcAft>
                          <a:spcPts val="0"/>
                        </a:spcAft>
                      </a:pPr>
                      <a:r>
                        <a:rPr lang="en-US" sz="2000">
                          <a:effectLst/>
                        </a:rPr>
                        <a:t>Resources for managers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628198"/>
                  </a:ext>
                </a:extLst>
              </a:tr>
              <a:tr h="280089">
                <a:tc>
                  <a:txBody>
                    <a:bodyPr/>
                    <a:lstStyle/>
                    <a:p>
                      <a:pPr marL="0" marR="0">
                        <a:lnSpc>
                          <a:spcPct val="107000"/>
                        </a:lnSpc>
                        <a:spcBef>
                          <a:spcPts val="0"/>
                        </a:spcBef>
                        <a:spcAft>
                          <a:spcPts val="0"/>
                        </a:spcAft>
                      </a:pPr>
                      <a:r>
                        <a:rPr lang="en-US" sz="2000">
                          <a:effectLst/>
                        </a:rPr>
                        <a:t>External experts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6078964"/>
                  </a:ext>
                </a:extLst>
              </a:tr>
              <a:tr h="573147">
                <a:tc>
                  <a:txBody>
                    <a:bodyPr/>
                    <a:lstStyle/>
                    <a:p>
                      <a:pPr marL="0" marR="0">
                        <a:lnSpc>
                          <a:spcPct val="107000"/>
                        </a:lnSpc>
                        <a:spcBef>
                          <a:spcPts val="0"/>
                        </a:spcBef>
                        <a:spcAft>
                          <a:spcPts val="0"/>
                        </a:spcAft>
                      </a:pPr>
                      <a:r>
                        <a:rPr lang="en-US" sz="2000">
                          <a:effectLst/>
                        </a:rPr>
                        <a:t>Pre-survey collaborating with stakeholders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802613"/>
                  </a:ext>
                </a:extLst>
              </a:tr>
              <a:tr h="573147">
                <a:tc gridSpan="4">
                  <a:txBody>
                    <a:bodyPr/>
                    <a:lstStyle/>
                    <a:p>
                      <a:pPr marL="0" marR="0">
                        <a:lnSpc>
                          <a:spcPct val="107000"/>
                        </a:lnSpc>
                        <a:spcBef>
                          <a:spcPts val="0"/>
                        </a:spcBef>
                        <a:spcAft>
                          <a:spcPts val="0"/>
                        </a:spcAft>
                      </a:pPr>
                      <a:r>
                        <a:rPr lang="en-US" sz="2000" dirty="0">
                          <a:effectLst/>
                        </a:rPr>
                        <a:t>*A lower cumulative ranking score indicates the group idea is ranked as MORE feasible or important.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896168"/>
                  </a:ext>
                </a:extLst>
              </a:tr>
            </a:tbl>
          </a:graphicData>
        </a:graphic>
      </p:graphicFrame>
    </p:spTree>
    <p:extLst>
      <p:ext uri="{BB962C8B-B14F-4D97-AF65-F5344CB8AC3E}">
        <p14:creationId xmlns:p14="http://schemas.microsoft.com/office/powerpoint/2010/main" val="313422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Weaknesses Ranking Results – For Prioritization</a:t>
            </a:r>
          </a:p>
        </p:txBody>
      </p:sp>
      <p:graphicFrame>
        <p:nvGraphicFramePr>
          <p:cNvPr id="4" name="Chart 3">
            <a:extLst>
              <a:ext uri="{FF2B5EF4-FFF2-40B4-BE49-F238E27FC236}">
                <a16:creationId xmlns:a16="http://schemas.microsoft.com/office/drawing/2014/main" id="{055FEF8E-695E-42AB-AB78-073BB7A637D5}"/>
              </a:ext>
            </a:extLst>
          </p:cNvPr>
          <p:cNvGraphicFramePr/>
          <p:nvPr>
            <p:extLst>
              <p:ext uri="{D42A27DB-BD31-4B8C-83A1-F6EECF244321}">
                <p14:modId xmlns:p14="http://schemas.microsoft.com/office/powerpoint/2010/main" val="2996030169"/>
              </p:ext>
            </p:extLst>
          </p:nvPr>
        </p:nvGraphicFramePr>
        <p:xfrm>
          <a:off x="944880" y="1066800"/>
          <a:ext cx="10789920" cy="5410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8227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Strengths Ranking Results – For Prioritization</a:t>
            </a:r>
          </a:p>
        </p:txBody>
      </p:sp>
      <p:graphicFrame>
        <p:nvGraphicFramePr>
          <p:cNvPr id="4" name="Table 3">
            <a:extLst>
              <a:ext uri="{FF2B5EF4-FFF2-40B4-BE49-F238E27FC236}">
                <a16:creationId xmlns:a16="http://schemas.microsoft.com/office/drawing/2014/main" id="{0A761B62-51BE-47B8-BECB-4AA7A36F5B7B}"/>
              </a:ext>
            </a:extLst>
          </p:cNvPr>
          <p:cNvGraphicFramePr>
            <a:graphicFrameLocks noGrp="1"/>
          </p:cNvGraphicFramePr>
          <p:nvPr>
            <p:extLst>
              <p:ext uri="{D42A27DB-BD31-4B8C-83A1-F6EECF244321}">
                <p14:modId xmlns:p14="http://schemas.microsoft.com/office/powerpoint/2010/main" val="1017068764"/>
              </p:ext>
            </p:extLst>
          </p:nvPr>
        </p:nvGraphicFramePr>
        <p:xfrm>
          <a:off x="464820" y="853440"/>
          <a:ext cx="11262360" cy="5712578"/>
        </p:xfrm>
        <a:graphic>
          <a:graphicData uri="http://schemas.openxmlformats.org/drawingml/2006/table">
            <a:tbl>
              <a:tblPr firstRow="1" firstCol="1" bandRow="1">
                <a:tableStyleId>{7DF18680-E054-41AD-8BC1-D1AEF772440D}</a:tableStyleId>
              </a:tblPr>
              <a:tblGrid>
                <a:gridCol w="3564509">
                  <a:extLst>
                    <a:ext uri="{9D8B030D-6E8A-4147-A177-3AD203B41FA5}">
                      <a16:colId xmlns:a16="http://schemas.microsoft.com/office/drawing/2014/main" val="4081540873"/>
                    </a:ext>
                  </a:extLst>
                </a:gridCol>
                <a:gridCol w="2529569">
                  <a:extLst>
                    <a:ext uri="{9D8B030D-6E8A-4147-A177-3AD203B41FA5}">
                      <a16:colId xmlns:a16="http://schemas.microsoft.com/office/drawing/2014/main" val="1836903004"/>
                    </a:ext>
                  </a:extLst>
                </a:gridCol>
                <a:gridCol w="2654121">
                  <a:extLst>
                    <a:ext uri="{9D8B030D-6E8A-4147-A177-3AD203B41FA5}">
                      <a16:colId xmlns:a16="http://schemas.microsoft.com/office/drawing/2014/main" val="831873731"/>
                    </a:ext>
                  </a:extLst>
                </a:gridCol>
                <a:gridCol w="2514161">
                  <a:extLst>
                    <a:ext uri="{9D8B030D-6E8A-4147-A177-3AD203B41FA5}">
                      <a16:colId xmlns:a16="http://schemas.microsoft.com/office/drawing/2014/main" val="1995867002"/>
                    </a:ext>
                  </a:extLst>
                </a:gridCol>
              </a:tblGrid>
              <a:tr h="1159259">
                <a:tc>
                  <a:txBody>
                    <a:bodyPr/>
                    <a:lstStyle/>
                    <a:p>
                      <a:pPr marL="0" marR="0">
                        <a:lnSpc>
                          <a:spcPct val="107000"/>
                        </a:lnSpc>
                        <a:spcBef>
                          <a:spcPts val="0"/>
                        </a:spcBef>
                        <a:spcAft>
                          <a:spcPts val="0"/>
                        </a:spcAft>
                      </a:pPr>
                      <a:r>
                        <a:rPr lang="en-US" sz="2000">
                          <a:effectLst/>
                        </a:rPr>
                        <a:t>Group Ideas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Feasibility Cumulative Ranking*</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Importance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Average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81128"/>
                  </a:ext>
                </a:extLst>
              </a:tr>
              <a:tr h="573147">
                <a:tc>
                  <a:txBody>
                    <a:bodyPr/>
                    <a:lstStyle/>
                    <a:p>
                      <a:pPr marL="0" marR="0">
                        <a:lnSpc>
                          <a:spcPct val="107000"/>
                        </a:lnSpc>
                        <a:spcBef>
                          <a:spcPts val="0"/>
                        </a:spcBef>
                        <a:spcAft>
                          <a:spcPts val="0"/>
                        </a:spcAft>
                      </a:pPr>
                      <a:r>
                        <a:rPr lang="en-US" sz="2000">
                          <a:effectLst/>
                        </a:rPr>
                        <a:t>Data prep, cleaning, and analysis activities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7963565"/>
                  </a:ext>
                </a:extLst>
              </a:tr>
              <a:tr h="280089">
                <a:tc>
                  <a:txBody>
                    <a:bodyPr/>
                    <a:lstStyle/>
                    <a:p>
                      <a:pPr marL="0" marR="0">
                        <a:lnSpc>
                          <a:spcPct val="107000"/>
                        </a:lnSpc>
                        <a:spcBef>
                          <a:spcPts val="0"/>
                        </a:spcBef>
                        <a:spcAft>
                          <a:spcPts val="0"/>
                        </a:spcAft>
                      </a:pPr>
                      <a:r>
                        <a:rPr lang="en-US" sz="2000">
                          <a:effectLst/>
                        </a:rPr>
                        <a:t>Competent NEDARC staff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915084"/>
                  </a:ext>
                </a:extLst>
              </a:tr>
              <a:tr h="280089">
                <a:tc>
                  <a:txBody>
                    <a:bodyPr/>
                    <a:lstStyle/>
                    <a:p>
                      <a:pPr marL="0" marR="0">
                        <a:lnSpc>
                          <a:spcPct val="107000"/>
                        </a:lnSpc>
                        <a:spcBef>
                          <a:spcPts val="0"/>
                        </a:spcBef>
                        <a:spcAft>
                          <a:spcPts val="0"/>
                        </a:spcAft>
                      </a:pPr>
                      <a:r>
                        <a:rPr lang="en-US" sz="2000" dirty="0">
                          <a:effectLst/>
                        </a:rPr>
                        <a:t>Survey process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798081"/>
                  </a:ext>
                </a:extLst>
              </a:tr>
              <a:tr h="280089">
                <a:tc>
                  <a:txBody>
                    <a:bodyPr/>
                    <a:lstStyle/>
                    <a:p>
                      <a:pPr marL="0" marR="0">
                        <a:lnSpc>
                          <a:spcPct val="107000"/>
                        </a:lnSpc>
                        <a:spcBef>
                          <a:spcPts val="0"/>
                        </a:spcBef>
                        <a:spcAft>
                          <a:spcPts val="0"/>
                        </a:spcAft>
                      </a:pPr>
                      <a:r>
                        <a:rPr lang="en-US" sz="2000">
                          <a:effectLst/>
                        </a:rPr>
                        <a:t>Custom software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81447"/>
                  </a:ext>
                </a:extLst>
              </a:tr>
              <a:tr h="573147">
                <a:tc>
                  <a:txBody>
                    <a:bodyPr/>
                    <a:lstStyle/>
                    <a:p>
                      <a:pPr marL="0" marR="0">
                        <a:lnSpc>
                          <a:spcPct val="107000"/>
                        </a:lnSpc>
                        <a:spcBef>
                          <a:spcPts val="0"/>
                        </a:spcBef>
                        <a:spcAft>
                          <a:spcPts val="0"/>
                        </a:spcAft>
                      </a:pPr>
                      <a:r>
                        <a:rPr lang="en-US" sz="2000">
                          <a:effectLst/>
                        </a:rPr>
                        <a:t>Individualized customer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0957371"/>
                  </a:ext>
                </a:extLst>
              </a:tr>
              <a:tr h="573147">
                <a:tc>
                  <a:txBody>
                    <a:bodyPr/>
                    <a:lstStyle/>
                    <a:p>
                      <a:pPr marL="0" marR="0">
                        <a:lnSpc>
                          <a:spcPct val="107000"/>
                        </a:lnSpc>
                        <a:spcBef>
                          <a:spcPts val="0"/>
                        </a:spcBef>
                        <a:spcAft>
                          <a:spcPts val="0"/>
                        </a:spcAft>
                      </a:pPr>
                      <a:r>
                        <a:rPr lang="en-US" sz="2000">
                          <a:effectLst/>
                        </a:rPr>
                        <a:t>Data monitoring of responses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120437"/>
                  </a:ext>
                </a:extLst>
              </a:tr>
              <a:tr h="280089">
                <a:tc>
                  <a:txBody>
                    <a:bodyPr/>
                    <a:lstStyle/>
                    <a:p>
                      <a:pPr marL="0" marR="0">
                        <a:lnSpc>
                          <a:spcPct val="107000"/>
                        </a:lnSpc>
                        <a:spcBef>
                          <a:spcPts val="0"/>
                        </a:spcBef>
                        <a:spcAft>
                          <a:spcPts val="0"/>
                        </a:spcAft>
                      </a:pPr>
                      <a:r>
                        <a:rPr lang="en-US" sz="2000">
                          <a:effectLst/>
                        </a:rPr>
                        <a:t>Resources for managers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628198"/>
                  </a:ext>
                </a:extLst>
              </a:tr>
              <a:tr h="280089">
                <a:tc>
                  <a:txBody>
                    <a:bodyPr/>
                    <a:lstStyle/>
                    <a:p>
                      <a:pPr marL="0" marR="0">
                        <a:lnSpc>
                          <a:spcPct val="107000"/>
                        </a:lnSpc>
                        <a:spcBef>
                          <a:spcPts val="0"/>
                        </a:spcBef>
                        <a:spcAft>
                          <a:spcPts val="0"/>
                        </a:spcAft>
                      </a:pPr>
                      <a:r>
                        <a:rPr lang="en-US" sz="2000">
                          <a:effectLst/>
                        </a:rPr>
                        <a:t>External experts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6078964"/>
                  </a:ext>
                </a:extLst>
              </a:tr>
              <a:tr h="573147">
                <a:tc>
                  <a:txBody>
                    <a:bodyPr/>
                    <a:lstStyle/>
                    <a:p>
                      <a:pPr marL="0" marR="0">
                        <a:lnSpc>
                          <a:spcPct val="107000"/>
                        </a:lnSpc>
                        <a:spcBef>
                          <a:spcPts val="0"/>
                        </a:spcBef>
                        <a:spcAft>
                          <a:spcPts val="0"/>
                        </a:spcAft>
                      </a:pPr>
                      <a:r>
                        <a:rPr lang="en-US" sz="2000">
                          <a:effectLst/>
                        </a:rPr>
                        <a:t>Pre-survey collaborating with stakeholders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802613"/>
                  </a:ext>
                </a:extLst>
              </a:tr>
              <a:tr h="573147">
                <a:tc gridSpan="4">
                  <a:txBody>
                    <a:bodyPr/>
                    <a:lstStyle/>
                    <a:p>
                      <a:pPr marL="0" marR="0">
                        <a:lnSpc>
                          <a:spcPct val="107000"/>
                        </a:lnSpc>
                        <a:spcBef>
                          <a:spcPts val="0"/>
                        </a:spcBef>
                        <a:spcAft>
                          <a:spcPts val="0"/>
                        </a:spcAft>
                      </a:pPr>
                      <a:r>
                        <a:rPr lang="en-US" sz="2000" dirty="0">
                          <a:effectLst/>
                        </a:rPr>
                        <a:t>*A lower cumulative ranking score indicates the group idea is ranked as MORE feasible or important.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896168"/>
                  </a:ext>
                </a:extLst>
              </a:tr>
            </a:tbl>
          </a:graphicData>
        </a:graphic>
      </p:graphicFrame>
    </p:spTree>
    <p:extLst>
      <p:ext uri="{BB962C8B-B14F-4D97-AF65-F5344CB8AC3E}">
        <p14:creationId xmlns:p14="http://schemas.microsoft.com/office/powerpoint/2010/main" val="3427185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Opportunities Ranking Results – For Prioritization</a:t>
            </a:r>
          </a:p>
        </p:txBody>
      </p:sp>
      <p:graphicFrame>
        <p:nvGraphicFramePr>
          <p:cNvPr id="4" name="Chart 3">
            <a:extLst>
              <a:ext uri="{FF2B5EF4-FFF2-40B4-BE49-F238E27FC236}">
                <a16:creationId xmlns:a16="http://schemas.microsoft.com/office/drawing/2014/main" id="{CCFD2866-3CF0-43C8-82A0-3231A8DBE268}"/>
              </a:ext>
            </a:extLst>
          </p:cNvPr>
          <p:cNvGraphicFramePr/>
          <p:nvPr>
            <p:extLst>
              <p:ext uri="{D42A27DB-BD31-4B8C-83A1-F6EECF244321}">
                <p14:modId xmlns:p14="http://schemas.microsoft.com/office/powerpoint/2010/main" val="3639940636"/>
              </p:ext>
            </p:extLst>
          </p:nvPr>
        </p:nvGraphicFramePr>
        <p:xfrm>
          <a:off x="815340" y="944880"/>
          <a:ext cx="10424160" cy="56692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752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Strengths Ranking Results – For Prioritization</a:t>
            </a:r>
          </a:p>
        </p:txBody>
      </p:sp>
      <p:graphicFrame>
        <p:nvGraphicFramePr>
          <p:cNvPr id="4" name="Table 3">
            <a:extLst>
              <a:ext uri="{FF2B5EF4-FFF2-40B4-BE49-F238E27FC236}">
                <a16:creationId xmlns:a16="http://schemas.microsoft.com/office/drawing/2014/main" id="{0A761B62-51BE-47B8-BECB-4AA7A36F5B7B}"/>
              </a:ext>
            </a:extLst>
          </p:cNvPr>
          <p:cNvGraphicFramePr>
            <a:graphicFrameLocks noGrp="1"/>
          </p:cNvGraphicFramePr>
          <p:nvPr>
            <p:extLst>
              <p:ext uri="{D42A27DB-BD31-4B8C-83A1-F6EECF244321}">
                <p14:modId xmlns:p14="http://schemas.microsoft.com/office/powerpoint/2010/main" val="3460515583"/>
              </p:ext>
            </p:extLst>
          </p:nvPr>
        </p:nvGraphicFramePr>
        <p:xfrm>
          <a:off x="464820" y="853440"/>
          <a:ext cx="11262360" cy="5712578"/>
        </p:xfrm>
        <a:graphic>
          <a:graphicData uri="http://schemas.openxmlformats.org/drawingml/2006/table">
            <a:tbl>
              <a:tblPr firstRow="1" firstCol="1" bandRow="1">
                <a:tableStyleId>{93296810-A885-4BE3-A3E7-6D5BEEA58F35}</a:tableStyleId>
              </a:tblPr>
              <a:tblGrid>
                <a:gridCol w="3564509">
                  <a:extLst>
                    <a:ext uri="{9D8B030D-6E8A-4147-A177-3AD203B41FA5}">
                      <a16:colId xmlns:a16="http://schemas.microsoft.com/office/drawing/2014/main" val="4081540873"/>
                    </a:ext>
                  </a:extLst>
                </a:gridCol>
                <a:gridCol w="2529569">
                  <a:extLst>
                    <a:ext uri="{9D8B030D-6E8A-4147-A177-3AD203B41FA5}">
                      <a16:colId xmlns:a16="http://schemas.microsoft.com/office/drawing/2014/main" val="1836903004"/>
                    </a:ext>
                  </a:extLst>
                </a:gridCol>
                <a:gridCol w="2654121">
                  <a:extLst>
                    <a:ext uri="{9D8B030D-6E8A-4147-A177-3AD203B41FA5}">
                      <a16:colId xmlns:a16="http://schemas.microsoft.com/office/drawing/2014/main" val="831873731"/>
                    </a:ext>
                  </a:extLst>
                </a:gridCol>
                <a:gridCol w="2514161">
                  <a:extLst>
                    <a:ext uri="{9D8B030D-6E8A-4147-A177-3AD203B41FA5}">
                      <a16:colId xmlns:a16="http://schemas.microsoft.com/office/drawing/2014/main" val="1995867002"/>
                    </a:ext>
                  </a:extLst>
                </a:gridCol>
              </a:tblGrid>
              <a:tr h="1159259">
                <a:tc>
                  <a:txBody>
                    <a:bodyPr/>
                    <a:lstStyle/>
                    <a:p>
                      <a:pPr marL="0" marR="0">
                        <a:lnSpc>
                          <a:spcPct val="107000"/>
                        </a:lnSpc>
                        <a:spcBef>
                          <a:spcPts val="0"/>
                        </a:spcBef>
                        <a:spcAft>
                          <a:spcPts val="0"/>
                        </a:spcAft>
                      </a:pPr>
                      <a:r>
                        <a:rPr lang="en-US" sz="2000">
                          <a:effectLst/>
                        </a:rPr>
                        <a:t>Group Ideas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Feasibility Cumulative Ranking*</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Importance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Average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81128"/>
                  </a:ext>
                </a:extLst>
              </a:tr>
              <a:tr h="573147">
                <a:tc>
                  <a:txBody>
                    <a:bodyPr/>
                    <a:lstStyle/>
                    <a:p>
                      <a:pPr marL="0" marR="0">
                        <a:lnSpc>
                          <a:spcPct val="107000"/>
                        </a:lnSpc>
                        <a:spcBef>
                          <a:spcPts val="0"/>
                        </a:spcBef>
                        <a:spcAft>
                          <a:spcPts val="0"/>
                        </a:spcAft>
                      </a:pPr>
                      <a:r>
                        <a:rPr lang="en-US" sz="2000">
                          <a:effectLst/>
                        </a:rPr>
                        <a:t>Data prep, cleaning, and analysis activities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7963565"/>
                  </a:ext>
                </a:extLst>
              </a:tr>
              <a:tr h="280089">
                <a:tc>
                  <a:txBody>
                    <a:bodyPr/>
                    <a:lstStyle/>
                    <a:p>
                      <a:pPr marL="0" marR="0">
                        <a:lnSpc>
                          <a:spcPct val="107000"/>
                        </a:lnSpc>
                        <a:spcBef>
                          <a:spcPts val="0"/>
                        </a:spcBef>
                        <a:spcAft>
                          <a:spcPts val="0"/>
                        </a:spcAft>
                      </a:pPr>
                      <a:r>
                        <a:rPr lang="en-US" sz="2000">
                          <a:effectLst/>
                        </a:rPr>
                        <a:t>Competent NEDARC staff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915084"/>
                  </a:ext>
                </a:extLst>
              </a:tr>
              <a:tr h="280089">
                <a:tc>
                  <a:txBody>
                    <a:bodyPr/>
                    <a:lstStyle/>
                    <a:p>
                      <a:pPr marL="0" marR="0">
                        <a:lnSpc>
                          <a:spcPct val="107000"/>
                        </a:lnSpc>
                        <a:spcBef>
                          <a:spcPts val="0"/>
                        </a:spcBef>
                        <a:spcAft>
                          <a:spcPts val="0"/>
                        </a:spcAft>
                      </a:pPr>
                      <a:r>
                        <a:rPr lang="en-US" sz="2000" dirty="0">
                          <a:effectLst/>
                        </a:rPr>
                        <a:t>Survey process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798081"/>
                  </a:ext>
                </a:extLst>
              </a:tr>
              <a:tr h="280089">
                <a:tc>
                  <a:txBody>
                    <a:bodyPr/>
                    <a:lstStyle/>
                    <a:p>
                      <a:pPr marL="0" marR="0">
                        <a:lnSpc>
                          <a:spcPct val="107000"/>
                        </a:lnSpc>
                        <a:spcBef>
                          <a:spcPts val="0"/>
                        </a:spcBef>
                        <a:spcAft>
                          <a:spcPts val="0"/>
                        </a:spcAft>
                      </a:pPr>
                      <a:r>
                        <a:rPr lang="en-US" sz="2000">
                          <a:effectLst/>
                        </a:rPr>
                        <a:t>Custom software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81447"/>
                  </a:ext>
                </a:extLst>
              </a:tr>
              <a:tr h="573147">
                <a:tc>
                  <a:txBody>
                    <a:bodyPr/>
                    <a:lstStyle/>
                    <a:p>
                      <a:pPr marL="0" marR="0">
                        <a:lnSpc>
                          <a:spcPct val="107000"/>
                        </a:lnSpc>
                        <a:spcBef>
                          <a:spcPts val="0"/>
                        </a:spcBef>
                        <a:spcAft>
                          <a:spcPts val="0"/>
                        </a:spcAft>
                      </a:pPr>
                      <a:r>
                        <a:rPr lang="en-US" sz="2000">
                          <a:effectLst/>
                        </a:rPr>
                        <a:t>Individualized customer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0957371"/>
                  </a:ext>
                </a:extLst>
              </a:tr>
              <a:tr h="573147">
                <a:tc>
                  <a:txBody>
                    <a:bodyPr/>
                    <a:lstStyle/>
                    <a:p>
                      <a:pPr marL="0" marR="0">
                        <a:lnSpc>
                          <a:spcPct val="107000"/>
                        </a:lnSpc>
                        <a:spcBef>
                          <a:spcPts val="0"/>
                        </a:spcBef>
                        <a:spcAft>
                          <a:spcPts val="0"/>
                        </a:spcAft>
                      </a:pPr>
                      <a:r>
                        <a:rPr lang="en-US" sz="2000">
                          <a:effectLst/>
                        </a:rPr>
                        <a:t>Data monitoring of responses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120437"/>
                  </a:ext>
                </a:extLst>
              </a:tr>
              <a:tr h="280089">
                <a:tc>
                  <a:txBody>
                    <a:bodyPr/>
                    <a:lstStyle/>
                    <a:p>
                      <a:pPr marL="0" marR="0">
                        <a:lnSpc>
                          <a:spcPct val="107000"/>
                        </a:lnSpc>
                        <a:spcBef>
                          <a:spcPts val="0"/>
                        </a:spcBef>
                        <a:spcAft>
                          <a:spcPts val="0"/>
                        </a:spcAft>
                      </a:pPr>
                      <a:r>
                        <a:rPr lang="en-US" sz="2000">
                          <a:effectLst/>
                        </a:rPr>
                        <a:t>Resources for managers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628198"/>
                  </a:ext>
                </a:extLst>
              </a:tr>
              <a:tr h="280089">
                <a:tc>
                  <a:txBody>
                    <a:bodyPr/>
                    <a:lstStyle/>
                    <a:p>
                      <a:pPr marL="0" marR="0">
                        <a:lnSpc>
                          <a:spcPct val="107000"/>
                        </a:lnSpc>
                        <a:spcBef>
                          <a:spcPts val="0"/>
                        </a:spcBef>
                        <a:spcAft>
                          <a:spcPts val="0"/>
                        </a:spcAft>
                      </a:pPr>
                      <a:r>
                        <a:rPr lang="en-US" sz="2000">
                          <a:effectLst/>
                        </a:rPr>
                        <a:t>External experts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6078964"/>
                  </a:ext>
                </a:extLst>
              </a:tr>
              <a:tr h="573147">
                <a:tc>
                  <a:txBody>
                    <a:bodyPr/>
                    <a:lstStyle/>
                    <a:p>
                      <a:pPr marL="0" marR="0">
                        <a:lnSpc>
                          <a:spcPct val="107000"/>
                        </a:lnSpc>
                        <a:spcBef>
                          <a:spcPts val="0"/>
                        </a:spcBef>
                        <a:spcAft>
                          <a:spcPts val="0"/>
                        </a:spcAft>
                      </a:pPr>
                      <a:r>
                        <a:rPr lang="en-US" sz="2000">
                          <a:effectLst/>
                        </a:rPr>
                        <a:t>Pre-survey collaborating with stakeholders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802613"/>
                  </a:ext>
                </a:extLst>
              </a:tr>
              <a:tr h="573147">
                <a:tc gridSpan="4">
                  <a:txBody>
                    <a:bodyPr/>
                    <a:lstStyle/>
                    <a:p>
                      <a:pPr marL="0" marR="0">
                        <a:lnSpc>
                          <a:spcPct val="107000"/>
                        </a:lnSpc>
                        <a:spcBef>
                          <a:spcPts val="0"/>
                        </a:spcBef>
                        <a:spcAft>
                          <a:spcPts val="0"/>
                        </a:spcAft>
                      </a:pPr>
                      <a:r>
                        <a:rPr lang="en-US" sz="2000" dirty="0">
                          <a:effectLst/>
                        </a:rPr>
                        <a:t>*A lower cumulative ranking score indicates the group idea is ranked as MORE feasible or important.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896168"/>
                  </a:ext>
                </a:extLst>
              </a:tr>
            </a:tbl>
          </a:graphicData>
        </a:graphic>
      </p:graphicFrame>
    </p:spTree>
    <p:extLst>
      <p:ext uri="{BB962C8B-B14F-4D97-AF65-F5344CB8AC3E}">
        <p14:creationId xmlns:p14="http://schemas.microsoft.com/office/powerpoint/2010/main" val="3379495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Threats Ranking Results – For Prioritization</a:t>
            </a:r>
          </a:p>
        </p:txBody>
      </p:sp>
      <p:graphicFrame>
        <p:nvGraphicFramePr>
          <p:cNvPr id="5" name="Chart 4">
            <a:extLst>
              <a:ext uri="{FF2B5EF4-FFF2-40B4-BE49-F238E27FC236}">
                <a16:creationId xmlns:a16="http://schemas.microsoft.com/office/drawing/2014/main" id="{62BE41A3-8602-4B13-A539-5B9A8DA363DA}"/>
              </a:ext>
            </a:extLst>
          </p:cNvPr>
          <p:cNvGraphicFramePr/>
          <p:nvPr>
            <p:extLst>
              <p:ext uri="{D42A27DB-BD31-4B8C-83A1-F6EECF244321}">
                <p14:modId xmlns:p14="http://schemas.microsoft.com/office/powerpoint/2010/main" val="3943880409"/>
              </p:ext>
            </p:extLst>
          </p:nvPr>
        </p:nvGraphicFramePr>
        <p:xfrm>
          <a:off x="502920" y="1036321"/>
          <a:ext cx="11201400" cy="5593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267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5B8CF-4D04-4D2D-BC4C-CBBB93FAFB79}"/>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Strengths Ranking Results – For Prioritization</a:t>
            </a:r>
          </a:p>
        </p:txBody>
      </p:sp>
      <p:graphicFrame>
        <p:nvGraphicFramePr>
          <p:cNvPr id="4" name="Table 3">
            <a:extLst>
              <a:ext uri="{FF2B5EF4-FFF2-40B4-BE49-F238E27FC236}">
                <a16:creationId xmlns:a16="http://schemas.microsoft.com/office/drawing/2014/main" id="{0A761B62-51BE-47B8-BECB-4AA7A36F5B7B}"/>
              </a:ext>
            </a:extLst>
          </p:cNvPr>
          <p:cNvGraphicFramePr>
            <a:graphicFrameLocks noGrp="1"/>
          </p:cNvGraphicFramePr>
          <p:nvPr>
            <p:extLst>
              <p:ext uri="{D42A27DB-BD31-4B8C-83A1-F6EECF244321}">
                <p14:modId xmlns:p14="http://schemas.microsoft.com/office/powerpoint/2010/main" val="2495380137"/>
              </p:ext>
            </p:extLst>
          </p:nvPr>
        </p:nvGraphicFramePr>
        <p:xfrm>
          <a:off x="464820" y="853440"/>
          <a:ext cx="11262360" cy="5712578"/>
        </p:xfrm>
        <a:graphic>
          <a:graphicData uri="http://schemas.openxmlformats.org/drawingml/2006/table">
            <a:tbl>
              <a:tblPr firstRow="1" firstCol="1" bandRow="1">
                <a:tableStyleId>{00A15C55-8517-42AA-B614-E9B94910E393}</a:tableStyleId>
              </a:tblPr>
              <a:tblGrid>
                <a:gridCol w="3564509">
                  <a:extLst>
                    <a:ext uri="{9D8B030D-6E8A-4147-A177-3AD203B41FA5}">
                      <a16:colId xmlns:a16="http://schemas.microsoft.com/office/drawing/2014/main" val="4081540873"/>
                    </a:ext>
                  </a:extLst>
                </a:gridCol>
                <a:gridCol w="2529569">
                  <a:extLst>
                    <a:ext uri="{9D8B030D-6E8A-4147-A177-3AD203B41FA5}">
                      <a16:colId xmlns:a16="http://schemas.microsoft.com/office/drawing/2014/main" val="1836903004"/>
                    </a:ext>
                  </a:extLst>
                </a:gridCol>
                <a:gridCol w="2654121">
                  <a:extLst>
                    <a:ext uri="{9D8B030D-6E8A-4147-A177-3AD203B41FA5}">
                      <a16:colId xmlns:a16="http://schemas.microsoft.com/office/drawing/2014/main" val="831873731"/>
                    </a:ext>
                  </a:extLst>
                </a:gridCol>
                <a:gridCol w="2514161">
                  <a:extLst>
                    <a:ext uri="{9D8B030D-6E8A-4147-A177-3AD203B41FA5}">
                      <a16:colId xmlns:a16="http://schemas.microsoft.com/office/drawing/2014/main" val="1995867002"/>
                    </a:ext>
                  </a:extLst>
                </a:gridCol>
              </a:tblGrid>
              <a:tr h="1159259">
                <a:tc>
                  <a:txBody>
                    <a:bodyPr/>
                    <a:lstStyle/>
                    <a:p>
                      <a:pPr marL="0" marR="0">
                        <a:lnSpc>
                          <a:spcPct val="107000"/>
                        </a:lnSpc>
                        <a:spcBef>
                          <a:spcPts val="0"/>
                        </a:spcBef>
                        <a:spcAft>
                          <a:spcPts val="0"/>
                        </a:spcAft>
                      </a:pPr>
                      <a:r>
                        <a:rPr lang="en-US" sz="2000">
                          <a:effectLst/>
                        </a:rPr>
                        <a:t>Group Ideas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nSpc>
                          <a:spcPct val="107000"/>
                        </a:lnSpc>
                        <a:spcBef>
                          <a:spcPts val="0"/>
                        </a:spcBef>
                        <a:spcAft>
                          <a:spcPts val="0"/>
                        </a:spcAft>
                      </a:pPr>
                      <a:r>
                        <a:rPr lang="en-US" sz="2000">
                          <a:effectLst/>
                        </a:rPr>
                        <a:t>Feasibility Cumulative Ranking*</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nSpc>
                          <a:spcPct val="107000"/>
                        </a:lnSpc>
                        <a:spcBef>
                          <a:spcPts val="0"/>
                        </a:spcBef>
                        <a:spcAft>
                          <a:spcPts val="0"/>
                        </a:spcAft>
                      </a:pPr>
                      <a:r>
                        <a:rPr lang="en-US" sz="2000">
                          <a:effectLst/>
                        </a:rPr>
                        <a:t>Importance Cumulative Ranking* </a:t>
                      </a:r>
                    </a:p>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nSpc>
                          <a:spcPct val="107000"/>
                        </a:lnSpc>
                        <a:spcBef>
                          <a:spcPts val="0"/>
                        </a:spcBef>
                        <a:spcAft>
                          <a:spcPts val="0"/>
                        </a:spcAft>
                      </a:pPr>
                      <a:r>
                        <a:rPr lang="en-US" sz="2000" dirty="0">
                          <a:effectLst/>
                        </a:rPr>
                        <a:t>Average Cumulative Ranking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extLst>
                  <a:ext uri="{0D108BD9-81ED-4DB2-BD59-A6C34878D82A}">
                    <a16:rowId xmlns:a16="http://schemas.microsoft.com/office/drawing/2014/main" val="170881128"/>
                  </a:ext>
                </a:extLst>
              </a:tr>
              <a:tr h="573147">
                <a:tc>
                  <a:txBody>
                    <a:bodyPr/>
                    <a:lstStyle/>
                    <a:p>
                      <a:pPr marL="0" marR="0">
                        <a:lnSpc>
                          <a:spcPct val="107000"/>
                        </a:lnSpc>
                        <a:spcBef>
                          <a:spcPts val="0"/>
                        </a:spcBef>
                        <a:spcAft>
                          <a:spcPts val="0"/>
                        </a:spcAft>
                      </a:pPr>
                      <a:r>
                        <a:rPr lang="en-US" sz="2000" dirty="0">
                          <a:effectLst/>
                        </a:rPr>
                        <a:t>Data prep, cleaning, and analysis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24.5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extLst>
                  <a:ext uri="{0D108BD9-81ED-4DB2-BD59-A6C34878D82A}">
                    <a16:rowId xmlns:a16="http://schemas.microsoft.com/office/drawing/2014/main" val="3507963565"/>
                  </a:ext>
                </a:extLst>
              </a:tr>
              <a:tr h="280089">
                <a:tc>
                  <a:txBody>
                    <a:bodyPr/>
                    <a:lstStyle/>
                    <a:p>
                      <a:pPr marL="0" marR="0">
                        <a:lnSpc>
                          <a:spcPct val="107000"/>
                        </a:lnSpc>
                        <a:spcBef>
                          <a:spcPts val="0"/>
                        </a:spcBef>
                        <a:spcAft>
                          <a:spcPts val="0"/>
                        </a:spcAft>
                      </a:pPr>
                      <a:r>
                        <a:rPr lang="en-US" sz="2000" dirty="0">
                          <a:effectLst/>
                        </a:rPr>
                        <a:t>Competent NEDARC staff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177915084"/>
                  </a:ext>
                </a:extLst>
              </a:tr>
              <a:tr h="280089">
                <a:tc>
                  <a:txBody>
                    <a:bodyPr/>
                    <a:lstStyle/>
                    <a:p>
                      <a:pPr marL="0" marR="0">
                        <a:lnSpc>
                          <a:spcPct val="107000"/>
                        </a:lnSpc>
                        <a:spcBef>
                          <a:spcPts val="0"/>
                        </a:spcBef>
                        <a:spcAft>
                          <a:spcPts val="0"/>
                        </a:spcAft>
                      </a:pPr>
                      <a:r>
                        <a:rPr lang="en-US" sz="2000" dirty="0">
                          <a:effectLst/>
                        </a:rPr>
                        <a:t>Survey process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26.5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extLst>
                  <a:ext uri="{0D108BD9-81ED-4DB2-BD59-A6C34878D82A}">
                    <a16:rowId xmlns:a16="http://schemas.microsoft.com/office/drawing/2014/main" val="269798081"/>
                  </a:ext>
                </a:extLst>
              </a:tr>
              <a:tr h="280089">
                <a:tc>
                  <a:txBody>
                    <a:bodyPr/>
                    <a:lstStyle/>
                    <a:p>
                      <a:pPr marL="0" marR="0">
                        <a:lnSpc>
                          <a:spcPct val="107000"/>
                        </a:lnSpc>
                        <a:spcBef>
                          <a:spcPts val="0"/>
                        </a:spcBef>
                        <a:spcAft>
                          <a:spcPts val="0"/>
                        </a:spcAft>
                      </a:pPr>
                      <a:r>
                        <a:rPr lang="en-US" sz="2000" dirty="0">
                          <a:effectLst/>
                        </a:rPr>
                        <a:t>Custom software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20881447"/>
                  </a:ext>
                </a:extLst>
              </a:tr>
              <a:tr h="573147">
                <a:tc>
                  <a:txBody>
                    <a:bodyPr/>
                    <a:lstStyle/>
                    <a:p>
                      <a:pPr marL="0" marR="0">
                        <a:lnSpc>
                          <a:spcPct val="107000"/>
                        </a:lnSpc>
                        <a:spcBef>
                          <a:spcPts val="0"/>
                        </a:spcBef>
                        <a:spcAft>
                          <a:spcPts val="0"/>
                        </a:spcAft>
                      </a:pPr>
                      <a:r>
                        <a:rPr lang="en-US" sz="2000" dirty="0">
                          <a:effectLst/>
                        </a:rPr>
                        <a:t>Individualized customer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extLst>
                  <a:ext uri="{0D108BD9-81ED-4DB2-BD59-A6C34878D82A}">
                    <a16:rowId xmlns:a16="http://schemas.microsoft.com/office/drawing/2014/main" val="4020957371"/>
                  </a:ext>
                </a:extLst>
              </a:tr>
              <a:tr h="573147">
                <a:tc>
                  <a:txBody>
                    <a:bodyPr/>
                    <a:lstStyle/>
                    <a:p>
                      <a:pPr marL="0" marR="0">
                        <a:lnSpc>
                          <a:spcPct val="107000"/>
                        </a:lnSpc>
                        <a:spcBef>
                          <a:spcPts val="0"/>
                        </a:spcBef>
                        <a:spcAft>
                          <a:spcPts val="0"/>
                        </a:spcAft>
                      </a:pPr>
                      <a:r>
                        <a:rPr lang="en-US" sz="2000" dirty="0">
                          <a:effectLst/>
                        </a:rPr>
                        <a:t>Data monitoring of responses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794120437"/>
                  </a:ext>
                </a:extLst>
              </a:tr>
              <a:tr h="280089">
                <a:tc>
                  <a:txBody>
                    <a:bodyPr/>
                    <a:lstStyle/>
                    <a:p>
                      <a:pPr marL="0" marR="0">
                        <a:lnSpc>
                          <a:spcPct val="107000"/>
                        </a:lnSpc>
                        <a:spcBef>
                          <a:spcPts val="0"/>
                        </a:spcBef>
                        <a:spcAft>
                          <a:spcPts val="0"/>
                        </a:spcAft>
                      </a:pPr>
                      <a:r>
                        <a:rPr lang="en-US" sz="2000" dirty="0">
                          <a:effectLst/>
                        </a:rPr>
                        <a:t>Resources for managers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42.5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extLst>
                  <a:ext uri="{0D108BD9-81ED-4DB2-BD59-A6C34878D82A}">
                    <a16:rowId xmlns:a16="http://schemas.microsoft.com/office/drawing/2014/main" val="1641628198"/>
                  </a:ext>
                </a:extLst>
              </a:tr>
              <a:tr h="280089">
                <a:tc>
                  <a:txBody>
                    <a:bodyPr/>
                    <a:lstStyle/>
                    <a:p>
                      <a:pPr marL="0" marR="0">
                        <a:lnSpc>
                          <a:spcPct val="107000"/>
                        </a:lnSpc>
                        <a:spcBef>
                          <a:spcPts val="0"/>
                        </a:spcBef>
                        <a:spcAft>
                          <a:spcPts val="0"/>
                        </a:spcAft>
                      </a:pPr>
                      <a:r>
                        <a:rPr lang="en-US" sz="2000" dirty="0">
                          <a:effectLst/>
                        </a:rPr>
                        <a:t>External experts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07000"/>
                        </a:lnSpc>
                        <a:spcBef>
                          <a:spcPts val="0"/>
                        </a:spcBef>
                        <a:spcAft>
                          <a:spcPts val="0"/>
                        </a:spcAft>
                      </a:pPr>
                      <a:r>
                        <a:rPr lang="en-US" sz="2000" dirty="0">
                          <a:effectLst/>
                        </a:rPr>
                        <a:t>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396078964"/>
                  </a:ext>
                </a:extLst>
              </a:tr>
              <a:tr h="573147">
                <a:tc>
                  <a:txBody>
                    <a:bodyPr/>
                    <a:lstStyle/>
                    <a:p>
                      <a:pPr marL="0" marR="0">
                        <a:lnSpc>
                          <a:spcPct val="107000"/>
                        </a:lnSpc>
                        <a:spcBef>
                          <a:spcPts val="0"/>
                        </a:spcBef>
                        <a:spcAft>
                          <a:spcPts val="0"/>
                        </a:spcAft>
                      </a:pPr>
                      <a:r>
                        <a:rPr lang="en-US" sz="2000" dirty="0">
                          <a:effectLst/>
                        </a:rPr>
                        <a:t>Pre-survey collaborating with stakeholders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marL="0" marR="0" algn="ctr">
                        <a:lnSpc>
                          <a:spcPct val="107000"/>
                        </a:lnSpc>
                        <a:spcBef>
                          <a:spcPts val="0"/>
                        </a:spcBef>
                        <a:spcAft>
                          <a:spcPts val="0"/>
                        </a:spcAft>
                      </a:pPr>
                      <a:r>
                        <a:rPr lang="en-US" sz="2000" dirty="0">
                          <a:effectLst/>
                        </a:rPr>
                        <a:t>56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tc>
                  <a:txBody>
                    <a:bodyPr/>
                    <a:lstStyle/>
                    <a:p>
                      <a:pPr marL="0" marR="0" algn="ctr">
                        <a:lnSpc>
                          <a:spcPct val="107000"/>
                        </a:lnSpc>
                        <a:spcBef>
                          <a:spcPts val="0"/>
                        </a:spcBef>
                        <a:spcAft>
                          <a:spcPts val="0"/>
                        </a:spcAft>
                      </a:pPr>
                      <a:r>
                        <a:rPr lang="en-US" sz="2000" dirty="0">
                          <a:effectLst/>
                        </a:rPr>
                        <a:t>52.5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198E0"/>
                    </a:solidFill>
                  </a:tcPr>
                </a:tc>
                <a:extLst>
                  <a:ext uri="{0D108BD9-81ED-4DB2-BD59-A6C34878D82A}">
                    <a16:rowId xmlns:a16="http://schemas.microsoft.com/office/drawing/2014/main" val="248802613"/>
                  </a:ext>
                </a:extLst>
              </a:tr>
              <a:tr h="573147">
                <a:tc gridSpan="4">
                  <a:txBody>
                    <a:bodyPr/>
                    <a:lstStyle/>
                    <a:p>
                      <a:pPr marL="0" marR="0">
                        <a:lnSpc>
                          <a:spcPct val="107000"/>
                        </a:lnSpc>
                        <a:spcBef>
                          <a:spcPts val="0"/>
                        </a:spcBef>
                        <a:spcAft>
                          <a:spcPts val="0"/>
                        </a:spcAft>
                      </a:pPr>
                      <a:r>
                        <a:rPr lang="en-US" sz="2000" dirty="0">
                          <a:effectLst/>
                        </a:rPr>
                        <a:t>*A lower cumulative ranking score indicates the group idea is ranked as MORE feasible or important.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896168"/>
                  </a:ext>
                </a:extLst>
              </a:tr>
            </a:tbl>
          </a:graphicData>
        </a:graphic>
      </p:graphicFrame>
    </p:spTree>
    <p:extLst>
      <p:ext uri="{BB962C8B-B14F-4D97-AF65-F5344CB8AC3E}">
        <p14:creationId xmlns:p14="http://schemas.microsoft.com/office/powerpoint/2010/main" val="190186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Matrix of Rankings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4"/>
            <a:ext cx="6431280" cy="5032375"/>
          </a:xfrm>
        </p:spPr>
        <p:txBody>
          <a:bodyPr>
            <a:normAutofit lnSpcReduction="10000"/>
          </a:bodyPr>
          <a:lstStyle/>
          <a:p>
            <a:r>
              <a:rPr lang="en-US" dirty="0"/>
              <a:t>This slide covers the next 3 slides</a:t>
            </a:r>
          </a:p>
          <a:p>
            <a:r>
              <a:rPr lang="en-US" dirty="0"/>
              <a:t>The 1st slide is a sub-title slide to let stakeholders know where you are in the process</a:t>
            </a:r>
          </a:p>
          <a:p>
            <a:r>
              <a:rPr lang="en-US" dirty="0"/>
              <a:t>The 2</a:t>
            </a:r>
            <a:r>
              <a:rPr lang="en-US" baseline="30000" dirty="0"/>
              <a:t>nd</a:t>
            </a:r>
            <a:r>
              <a:rPr lang="en-US" dirty="0"/>
              <a:t> slide is a SWOT matrix which is an effective way to present the top priorities</a:t>
            </a:r>
          </a:p>
          <a:p>
            <a:pPr lvl="1"/>
            <a:r>
              <a:rPr lang="en-US" dirty="0"/>
              <a:t>The matrix arranges the SWOT priorities into internal, external, helpful, and harmful</a:t>
            </a:r>
          </a:p>
          <a:p>
            <a:r>
              <a:rPr lang="en-US" dirty="0"/>
              <a:t>The 3</a:t>
            </a:r>
            <a:r>
              <a:rPr lang="en-US" baseline="30000" dirty="0"/>
              <a:t>rd</a:t>
            </a:r>
            <a:r>
              <a:rPr lang="en-US" dirty="0"/>
              <a:t> slide starts with the top priority group and associated brainstorming ideas. See instructions of how to complete this part of the process in the slide notes area</a:t>
            </a:r>
          </a:p>
        </p:txBody>
      </p:sp>
    </p:spTree>
    <p:extLst>
      <p:ext uri="{BB962C8B-B14F-4D97-AF65-F5344CB8AC3E}">
        <p14:creationId xmlns:p14="http://schemas.microsoft.com/office/powerpoint/2010/main" val="3732687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1DCA0-E0BA-42B4-9B71-E918329D2B61}"/>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4" name="TextBox 3">
            <a:extLst>
              <a:ext uri="{FF2B5EF4-FFF2-40B4-BE49-F238E27FC236}">
                <a16:creationId xmlns:a16="http://schemas.microsoft.com/office/drawing/2014/main" id="{84FA16FF-BE0E-4D92-AB0C-8914876E2742}"/>
              </a:ext>
            </a:extLst>
          </p:cNvPr>
          <p:cNvSpPr txBox="1"/>
          <p:nvPr/>
        </p:nvSpPr>
        <p:spPr>
          <a:xfrm>
            <a:off x="5168496" y="3075057"/>
            <a:ext cx="5877303" cy="707886"/>
          </a:xfrm>
          <a:prstGeom prst="rect">
            <a:avLst/>
          </a:prstGeom>
          <a:noFill/>
        </p:spPr>
        <p:txBody>
          <a:bodyPr wrap="square" rtlCol="0">
            <a:spAutoFit/>
          </a:bodyPr>
          <a:lstStyle/>
          <a:p>
            <a:pPr lvl="0">
              <a:defRPr/>
            </a:pPr>
            <a:r>
              <a:rPr lang="en-US" sz="4000" b="1" dirty="0">
                <a:solidFill>
                  <a:prstClr val="black"/>
                </a:solidFill>
                <a:latin typeface="Roboto Slab" pitchFamily="2" charset="0"/>
                <a:ea typeface="Roboto Slab" pitchFamily="2" charset="0"/>
              </a:rPr>
              <a:t>Stage 8 – Work Groups</a:t>
            </a:r>
          </a:p>
        </p:txBody>
      </p:sp>
      <p:sp>
        <p:nvSpPr>
          <p:cNvPr id="6" name="Freeform: Shape 5">
            <a:extLst>
              <a:ext uri="{FF2B5EF4-FFF2-40B4-BE49-F238E27FC236}">
                <a16:creationId xmlns:a16="http://schemas.microsoft.com/office/drawing/2014/main" id="{BF5BDFF6-A8BC-409D-9C89-F33A376E36AC}"/>
              </a:ext>
            </a:extLst>
          </p:cNvPr>
          <p:cNvSpPr/>
          <p:nvPr/>
        </p:nvSpPr>
        <p:spPr>
          <a:xfrm>
            <a:off x="832904" y="1654691"/>
            <a:ext cx="3503666" cy="336872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5B9BD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1500" b="0" i="0" u="none" strike="noStrike" kern="1200" cap="none" spc="0" normalizeH="0" baseline="0" noProof="0" dirty="0">
                <a:ln>
                  <a:noFill/>
                </a:ln>
                <a:solidFill>
                  <a:srgbClr val="5B9BD5"/>
                </a:solidFill>
                <a:effectLst/>
                <a:uLnTx/>
                <a:uFillTx/>
                <a:latin typeface="Roboto Slab" pitchFamily="2" charset="0"/>
                <a:ea typeface="Roboto Slab" pitchFamily="2" charset="0"/>
                <a:cs typeface="+mn-cs"/>
              </a:rPr>
              <a:t>8</a:t>
            </a:r>
          </a:p>
        </p:txBody>
      </p:sp>
    </p:spTree>
    <p:extLst>
      <p:ext uri="{BB962C8B-B14F-4D97-AF65-F5344CB8AC3E}">
        <p14:creationId xmlns:p14="http://schemas.microsoft.com/office/powerpoint/2010/main" val="38126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AFE57F-E392-4A7E-B77C-32DDC3A5D11E}"/>
              </a:ext>
            </a:extLst>
          </p:cNvPr>
          <p:cNvGrpSpPr/>
          <p:nvPr/>
        </p:nvGrpSpPr>
        <p:grpSpPr>
          <a:xfrm>
            <a:off x="271674" y="1187809"/>
            <a:ext cx="1805715" cy="4777753"/>
            <a:chOff x="182961" y="749468"/>
            <a:chExt cx="2621259" cy="6935608"/>
          </a:xfrm>
        </p:grpSpPr>
        <p:sp>
          <p:nvSpPr>
            <p:cNvPr id="11" name="Freeform: Shape 10">
              <a:extLst>
                <a:ext uri="{FF2B5EF4-FFF2-40B4-BE49-F238E27FC236}">
                  <a16:creationId xmlns:a16="http://schemas.microsoft.com/office/drawing/2014/main" id="{47FFB9D7-D7BA-4898-BC13-75272A0AEF01}"/>
                </a:ext>
              </a:extLst>
            </p:cNvPr>
            <p:cNvSpPr/>
            <p:nvPr/>
          </p:nvSpPr>
          <p:spPr>
            <a:xfrm>
              <a:off x="1056714" y="242468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13" name="Freeform: Shape 12">
              <a:extLst>
                <a:ext uri="{FF2B5EF4-FFF2-40B4-BE49-F238E27FC236}">
                  <a16:creationId xmlns:a16="http://schemas.microsoft.com/office/drawing/2014/main" id="{733C4CCB-F86E-4176-88E5-B38880F3DE33}"/>
                </a:ext>
              </a:extLst>
            </p:cNvPr>
            <p:cNvSpPr/>
            <p:nvPr/>
          </p:nvSpPr>
          <p:spPr>
            <a:xfrm>
              <a:off x="269651" y="74946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182961" y="400776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1056714" y="56764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grpSp>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Conducting a SWOT Analysis – The 10 Stages of a Remote SWOT Analysis Process</a:t>
            </a:r>
          </a:p>
        </p:txBody>
      </p:sp>
      <p:sp>
        <p:nvSpPr>
          <p:cNvPr id="8" name="Freeform: Shape 7">
            <a:extLst>
              <a:ext uri="{FF2B5EF4-FFF2-40B4-BE49-F238E27FC236}">
                <a16:creationId xmlns:a16="http://schemas.microsoft.com/office/drawing/2014/main" id="{5CD9F546-214B-4C58-81A2-FAA7F712250B}"/>
              </a:ext>
            </a:extLst>
          </p:cNvPr>
          <p:cNvSpPr/>
          <p:nvPr/>
        </p:nvSpPr>
        <p:spPr>
          <a:xfrm>
            <a:off x="3046162" y="670844"/>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C000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C00000"/>
                </a:solidFill>
                <a:latin typeface="Roboto Slab" pitchFamily="2" charset="0"/>
                <a:ea typeface="Roboto Slab" pitchFamily="2" charset="0"/>
              </a:rPr>
              <a:t>1</a:t>
            </a:r>
          </a:p>
        </p:txBody>
      </p:sp>
      <p:sp>
        <p:nvSpPr>
          <p:cNvPr id="9" name="Freeform: Shape 8">
            <a:extLst>
              <a:ext uri="{FF2B5EF4-FFF2-40B4-BE49-F238E27FC236}">
                <a16:creationId xmlns:a16="http://schemas.microsoft.com/office/drawing/2014/main" id="{410EC0B7-91C5-403F-83B0-919F7989EB78}"/>
              </a:ext>
            </a:extLst>
          </p:cNvPr>
          <p:cNvSpPr/>
          <p:nvPr/>
        </p:nvSpPr>
        <p:spPr>
          <a:xfrm>
            <a:off x="3046162" y="1466730"/>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2"/>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chemeClr val="accent2"/>
                </a:solidFill>
                <a:latin typeface="Roboto Slab" pitchFamily="2" charset="0"/>
                <a:ea typeface="Roboto Slab" pitchFamily="2" charset="0"/>
              </a:rPr>
              <a:t>2</a:t>
            </a:r>
          </a:p>
        </p:txBody>
      </p:sp>
      <p:grpSp>
        <p:nvGrpSpPr>
          <p:cNvPr id="4" name="Group 3">
            <a:extLst>
              <a:ext uri="{FF2B5EF4-FFF2-40B4-BE49-F238E27FC236}">
                <a16:creationId xmlns:a16="http://schemas.microsoft.com/office/drawing/2014/main" id="{42D484C2-74A2-4355-B713-3EB752D4EE06}"/>
              </a:ext>
            </a:extLst>
          </p:cNvPr>
          <p:cNvGrpSpPr/>
          <p:nvPr/>
        </p:nvGrpSpPr>
        <p:grpSpPr>
          <a:xfrm>
            <a:off x="2643027" y="2089896"/>
            <a:ext cx="1578412" cy="1513440"/>
            <a:chOff x="2663347" y="1925384"/>
            <a:chExt cx="1578412" cy="1513440"/>
          </a:xfrm>
        </p:grpSpPr>
        <p:sp>
          <p:nvSpPr>
            <p:cNvPr id="10" name="Freeform: Shape 9">
              <a:extLst>
                <a:ext uri="{FF2B5EF4-FFF2-40B4-BE49-F238E27FC236}">
                  <a16:creationId xmlns:a16="http://schemas.microsoft.com/office/drawing/2014/main" id="{4836CBC7-8335-4F20-B3D8-FB0B89DEF7A7}"/>
                </a:ext>
              </a:extLst>
            </p:cNvPr>
            <p:cNvSpPr/>
            <p:nvPr/>
          </p:nvSpPr>
          <p:spPr>
            <a:xfrm>
              <a:off x="2663347" y="1925384"/>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FFCC00"/>
                  </a:solidFill>
                  <a:latin typeface="Roboto Slab" pitchFamily="2" charset="0"/>
                  <a:ea typeface="Roboto Slab" pitchFamily="2" charset="0"/>
                </a:rPr>
                <a:t>3</a:t>
              </a:r>
            </a:p>
          </p:txBody>
        </p:sp>
        <p:sp>
          <p:nvSpPr>
            <p:cNvPr id="12" name="Freeform: Shape 11">
              <a:extLst>
                <a:ext uri="{FF2B5EF4-FFF2-40B4-BE49-F238E27FC236}">
                  <a16:creationId xmlns:a16="http://schemas.microsoft.com/office/drawing/2014/main" id="{4254E1D0-7DD7-410B-A28F-BDDACF6768E1}"/>
                </a:ext>
              </a:extLst>
            </p:cNvPr>
            <p:cNvSpPr/>
            <p:nvPr/>
          </p:nvSpPr>
          <p:spPr>
            <a:xfrm>
              <a:off x="3501950" y="1925384"/>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FFCC00"/>
                  </a:solidFill>
                  <a:latin typeface="Roboto Slab" pitchFamily="2" charset="0"/>
                  <a:ea typeface="Roboto Slab" pitchFamily="2" charset="0"/>
                </a:rPr>
                <a:t>4</a:t>
              </a:r>
            </a:p>
          </p:txBody>
        </p:sp>
        <p:sp>
          <p:nvSpPr>
            <p:cNvPr id="15" name="Freeform: Shape 14">
              <a:extLst>
                <a:ext uri="{FF2B5EF4-FFF2-40B4-BE49-F238E27FC236}">
                  <a16:creationId xmlns:a16="http://schemas.microsoft.com/office/drawing/2014/main" id="{0EEAAD7F-B111-42FD-B7A0-8F8E5BC2A879}"/>
                </a:ext>
              </a:extLst>
            </p:cNvPr>
            <p:cNvSpPr/>
            <p:nvPr/>
          </p:nvSpPr>
          <p:spPr>
            <a:xfrm>
              <a:off x="2663347" y="2727509"/>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FFCC00"/>
                  </a:solidFill>
                  <a:latin typeface="Roboto Slab" pitchFamily="2" charset="0"/>
                  <a:ea typeface="Roboto Slab" pitchFamily="2" charset="0"/>
                </a:rPr>
                <a:t>5</a:t>
              </a:r>
            </a:p>
          </p:txBody>
        </p:sp>
        <p:sp>
          <p:nvSpPr>
            <p:cNvPr id="17" name="Freeform: Shape 16">
              <a:extLst>
                <a:ext uri="{FF2B5EF4-FFF2-40B4-BE49-F238E27FC236}">
                  <a16:creationId xmlns:a16="http://schemas.microsoft.com/office/drawing/2014/main" id="{D679E5EC-56CF-4F68-B8FB-DC73D432F205}"/>
                </a:ext>
              </a:extLst>
            </p:cNvPr>
            <p:cNvSpPr/>
            <p:nvPr/>
          </p:nvSpPr>
          <p:spPr>
            <a:xfrm>
              <a:off x="3501950" y="2721612"/>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FFCC00"/>
                  </a:solidFill>
                  <a:latin typeface="Roboto Slab" pitchFamily="2" charset="0"/>
                  <a:ea typeface="Roboto Slab" pitchFamily="2" charset="0"/>
                </a:rPr>
                <a:t>6</a:t>
              </a:r>
            </a:p>
          </p:txBody>
        </p:sp>
      </p:grpSp>
      <p:sp>
        <p:nvSpPr>
          <p:cNvPr id="18" name="Freeform: Shape 17">
            <a:extLst>
              <a:ext uri="{FF2B5EF4-FFF2-40B4-BE49-F238E27FC236}">
                <a16:creationId xmlns:a16="http://schemas.microsoft.com/office/drawing/2014/main" id="{F1D90C30-3356-4157-BA76-820F4723F00B}"/>
              </a:ext>
            </a:extLst>
          </p:cNvPr>
          <p:cNvSpPr/>
          <p:nvPr/>
        </p:nvSpPr>
        <p:spPr>
          <a:xfrm>
            <a:off x="3067045" y="3535507"/>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37A76F"/>
                </a:solidFill>
                <a:latin typeface="Roboto Slab" pitchFamily="2" charset="0"/>
                <a:ea typeface="Roboto Slab" pitchFamily="2" charset="0"/>
              </a:rPr>
              <a:t>7</a:t>
            </a:r>
          </a:p>
        </p:txBody>
      </p:sp>
      <p:sp>
        <p:nvSpPr>
          <p:cNvPr id="19" name="Freeform: Shape 18">
            <a:extLst>
              <a:ext uri="{FF2B5EF4-FFF2-40B4-BE49-F238E27FC236}">
                <a16:creationId xmlns:a16="http://schemas.microsoft.com/office/drawing/2014/main" id="{E9167658-2ED7-4225-AB35-A1434FC14868}"/>
              </a:ext>
            </a:extLst>
          </p:cNvPr>
          <p:cNvSpPr/>
          <p:nvPr/>
        </p:nvSpPr>
        <p:spPr>
          <a:xfrm>
            <a:off x="3067043" y="4351713"/>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5B9BD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5B9BD5"/>
                </a:solidFill>
                <a:latin typeface="Roboto Slab" pitchFamily="2" charset="0"/>
                <a:ea typeface="Roboto Slab" pitchFamily="2" charset="0"/>
              </a:rPr>
              <a:t>8</a:t>
            </a:r>
          </a:p>
        </p:txBody>
      </p:sp>
      <p:sp>
        <p:nvSpPr>
          <p:cNvPr id="20" name="Freeform: Shape 19">
            <a:extLst>
              <a:ext uri="{FF2B5EF4-FFF2-40B4-BE49-F238E27FC236}">
                <a16:creationId xmlns:a16="http://schemas.microsoft.com/office/drawing/2014/main" id="{C3890518-EC46-481A-9B2C-A7C1725F62E9}"/>
              </a:ext>
            </a:extLst>
          </p:cNvPr>
          <p:cNvSpPr/>
          <p:nvPr/>
        </p:nvSpPr>
        <p:spPr>
          <a:xfrm>
            <a:off x="3067042" y="5167919"/>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3200" kern="1200" dirty="0">
                <a:solidFill>
                  <a:srgbClr val="7030A0"/>
                </a:solidFill>
                <a:latin typeface="Roboto Slab" pitchFamily="2" charset="0"/>
                <a:ea typeface="Roboto Slab" pitchFamily="2" charset="0"/>
              </a:rPr>
              <a:t>9</a:t>
            </a:r>
          </a:p>
        </p:txBody>
      </p:sp>
      <p:sp>
        <p:nvSpPr>
          <p:cNvPr id="24" name="Freeform: Shape 23">
            <a:extLst>
              <a:ext uri="{FF2B5EF4-FFF2-40B4-BE49-F238E27FC236}">
                <a16:creationId xmlns:a16="http://schemas.microsoft.com/office/drawing/2014/main" id="{BED89E8A-4A1F-46F2-B11B-2D31942A0BEA}"/>
              </a:ext>
            </a:extLst>
          </p:cNvPr>
          <p:cNvSpPr/>
          <p:nvPr/>
        </p:nvSpPr>
        <p:spPr>
          <a:xfrm>
            <a:off x="3071085" y="5994285"/>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bg2">
                <a:lumMod val="7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1400" b="1" kern="1200" dirty="0">
                <a:solidFill>
                  <a:schemeClr val="bg2">
                    <a:lumMod val="50000"/>
                  </a:schemeClr>
                </a:solidFill>
                <a:latin typeface="Roboto Slab" pitchFamily="2" charset="0"/>
                <a:ea typeface="Roboto Slab" pitchFamily="2" charset="0"/>
              </a:rPr>
              <a:t>10</a:t>
            </a:r>
          </a:p>
        </p:txBody>
      </p:sp>
      <p:sp>
        <p:nvSpPr>
          <p:cNvPr id="25" name="TextBox 24">
            <a:extLst>
              <a:ext uri="{FF2B5EF4-FFF2-40B4-BE49-F238E27FC236}">
                <a16:creationId xmlns:a16="http://schemas.microsoft.com/office/drawing/2014/main" id="{355039CE-159E-4714-8DDC-46CDF7B44535}"/>
              </a:ext>
            </a:extLst>
          </p:cNvPr>
          <p:cNvSpPr txBox="1"/>
          <p:nvPr/>
        </p:nvSpPr>
        <p:spPr>
          <a:xfrm>
            <a:off x="4262120" y="809990"/>
            <a:ext cx="4638040" cy="369332"/>
          </a:xfrm>
          <a:prstGeom prst="rect">
            <a:avLst/>
          </a:prstGeom>
          <a:noFill/>
        </p:spPr>
        <p:txBody>
          <a:bodyPr wrap="square" rtlCol="0">
            <a:spAutoFit/>
          </a:bodyPr>
          <a:lstStyle/>
          <a:p>
            <a:r>
              <a:rPr lang="en-US" b="1" dirty="0">
                <a:latin typeface="Roboto Slab" pitchFamily="2" charset="0"/>
                <a:ea typeface="Roboto Slab" pitchFamily="2" charset="0"/>
              </a:rPr>
              <a:t>Stage 1 – SWOT Question Development</a:t>
            </a:r>
          </a:p>
        </p:txBody>
      </p:sp>
      <p:sp>
        <p:nvSpPr>
          <p:cNvPr id="26" name="TextBox 25">
            <a:extLst>
              <a:ext uri="{FF2B5EF4-FFF2-40B4-BE49-F238E27FC236}">
                <a16:creationId xmlns:a16="http://schemas.microsoft.com/office/drawing/2014/main" id="{35C0ECBD-D441-45B8-AFD1-7125DF2FD466}"/>
              </a:ext>
            </a:extLst>
          </p:cNvPr>
          <p:cNvSpPr txBox="1"/>
          <p:nvPr/>
        </p:nvSpPr>
        <p:spPr>
          <a:xfrm>
            <a:off x="4262120" y="1597308"/>
            <a:ext cx="4883718" cy="369332"/>
          </a:xfrm>
          <a:prstGeom prst="rect">
            <a:avLst/>
          </a:prstGeom>
          <a:noFill/>
        </p:spPr>
        <p:txBody>
          <a:bodyPr wrap="square" rtlCol="0">
            <a:spAutoFit/>
          </a:bodyPr>
          <a:lstStyle/>
          <a:p>
            <a:r>
              <a:rPr lang="en-US" b="1" dirty="0">
                <a:latin typeface="Roboto Slab" pitchFamily="2" charset="0"/>
                <a:ea typeface="Roboto Slab" pitchFamily="2" charset="0"/>
              </a:rPr>
              <a:t>Stage 2 – Brainstorming via Online Survey</a:t>
            </a:r>
          </a:p>
        </p:txBody>
      </p:sp>
      <p:sp>
        <p:nvSpPr>
          <p:cNvPr id="27" name="TextBox 26">
            <a:extLst>
              <a:ext uri="{FF2B5EF4-FFF2-40B4-BE49-F238E27FC236}">
                <a16:creationId xmlns:a16="http://schemas.microsoft.com/office/drawing/2014/main" id="{81CCF01A-4739-4F9E-A854-0C3B0BAFE776}"/>
              </a:ext>
            </a:extLst>
          </p:cNvPr>
          <p:cNvSpPr txBox="1"/>
          <p:nvPr/>
        </p:nvSpPr>
        <p:spPr>
          <a:xfrm>
            <a:off x="4262120" y="2638139"/>
            <a:ext cx="5796280" cy="369332"/>
          </a:xfrm>
          <a:prstGeom prst="rect">
            <a:avLst/>
          </a:prstGeom>
          <a:noFill/>
        </p:spPr>
        <p:txBody>
          <a:bodyPr wrap="square" rtlCol="0">
            <a:spAutoFit/>
          </a:bodyPr>
          <a:lstStyle/>
          <a:p>
            <a:r>
              <a:rPr lang="en-US" b="1" dirty="0">
                <a:latin typeface="Roboto Slab" pitchFamily="2" charset="0"/>
                <a:ea typeface="Roboto Slab" pitchFamily="2" charset="0"/>
              </a:rPr>
              <a:t>Stage 3-6 – Four Facilitated Live Remote Meetings</a:t>
            </a:r>
          </a:p>
        </p:txBody>
      </p:sp>
      <p:sp>
        <p:nvSpPr>
          <p:cNvPr id="28" name="TextBox 27">
            <a:extLst>
              <a:ext uri="{FF2B5EF4-FFF2-40B4-BE49-F238E27FC236}">
                <a16:creationId xmlns:a16="http://schemas.microsoft.com/office/drawing/2014/main" id="{E301A0C2-A066-45F0-8AA4-395716C8E216}"/>
              </a:ext>
            </a:extLst>
          </p:cNvPr>
          <p:cNvSpPr txBox="1"/>
          <p:nvPr/>
        </p:nvSpPr>
        <p:spPr>
          <a:xfrm>
            <a:off x="4262120" y="3678970"/>
            <a:ext cx="5877560" cy="369332"/>
          </a:xfrm>
          <a:prstGeom prst="rect">
            <a:avLst/>
          </a:prstGeom>
          <a:noFill/>
        </p:spPr>
        <p:txBody>
          <a:bodyPr wrap="square" rtlCol="0">
            <a:spAutoFit/>
          </a:bodyPr>
          <a:lstStyle/>
          <a:p>
            <a:r>
              <a:rPr lang="en-US" b="1" dirty="0">
                <a:latin typeface="Roboto Slab" pitchFamily="2" charset="0"/>
                <a:ea typeface="Roboto Slab" pitchFamily="2" charset="0"/>
              </a:rPr>
              <a:t>Stage 7 – Ranking Grouped Ideas via Online Survey</a:t>
            </a:r>
          </a:p>
        </p:txBody>
      </p:sp>
      <p:sp>
        <p:nvSpPr>
          <p:cNvPr id="29" name="TextBox 28">
            <a:extLst>
              <a:ext uri="{FF2B5EF4-FFF2-40B4-BE49-F238E27FC236}">
                <a16:creationId xmlns:a16="http://schemas.microsoft.com/office/drawing/2014/main" id="{38DD34A7-110C-44F5-8AEE-444034EE1912}"/>
              </a:ext>
            </a:extLst>
          </p:cNvPr>
          <p:cNvSpPr txBox="1"/>
          <p:nvPr/>
        </p:nvSpPr>
        <p:spPr>
          <a:xfrm>
            <a:off x="4262120" y="4502232"/>
            <a:ext cx="3484880" cy="369332"/>
          </a:xfrm>
          <a:prstGeom prst="rect">
            <a:avLst/>
          </a:prstGeom>
          <a:noFill/>
        </p:spPr>
        <p:txBody>
          <a:bodyPr wrap="square" rtlCol="0">
            <a:spAutoFit/>
          </a:bodyPr>
          <a:lstStyle/>
          <a:p>
            <a:r>
              <a:rPr lang="en-US" b="1" dirty="0">
                <a:latin typeface="Roboto Slab" pitchFamily="2" charset="0"/>
                <a:ea typeface="Roboto Slab" pitchFamily="2" charset="0"/>
              </a:rPr>
              <a:t>Stage 8 – Work Groups</a:t>
            </a:r>
          </a:p>
        </p:txBody>
      </p:sp>
      <p:sp>
        <p:nvSpPr>
          <p:cNvPr id="30" name="TextBox 29">
            <a:extLst>
              <a:ext uri="{FF2B5EF4-FFF2-40B4-BE49-F238E27FC236}">
                <a16:creationId xmlns:a16="http://schemas.microsoft.com/office/drawing/2014/main" id="{6095BD91-6458-4F5B-8CE8-57B15E9B55A4}"/>
              </a:ext>
            </a:extLst>
          </p:cNvPr>
          <p:cNvSpPr txBox="1"/>
          <p:nvPr/>
        </p:nvSpPr>
        <p:spPr>
          <a:xfrm>
            <a:off x="4262120" y="5326625"/>
            <a:ext cx="3484880" cy="369332"/>
          </a:xfrm>
          <a:prstGeom prst="rect">
            <a:avLst/>
          </a:prstGeom>
          <a:noFill/>
        </p:spPr>
        <p:txBody>
          <a:bodyPr wrap="square" rtlCol="0">
            <a:spAutoFit/>
          </a:bodyPr>
          <a:lstStyle/>
          <a:p>
            <a:r>
              <a:rPr lang="en-US" b="1" dirty="0">
                <a:latin typeface="Roboto Slab" pitchFamily="2" charset="0"/>
                <a:ea typeface="Roboto Slab" pitchFamily="2" charset="0"/>
              </a:rPr>
              <a:t>Stage 9 – Summary Report</a:t>
            </a:r>
          </a:p>
        </p:txBody>
      </p:sp>
      <p:sp>
        <p:nvSpPr>
          <p:cNvPr id="31" name="TextBox 30">
            <a:extLst>
              <a:ext uri="{FF2B5EF4-FFF2-40B4-BE49-F238E27FC236}">
                <a16:creationId xmlns:a16="http://schemas.microsoft.com/office/drawing/2014/main" id="{1BB04C60-32C7-4706-A85D-7B8347AB92FE}"/>
              </a:ext>
            </a:extLst>
          </p:cNvPr>
          <p:cNvSpPr txBox="1"/>
          <p:nvPr/>
        </p:nvSpPr>
        <p:spPr>
          <a:xfrm>
            <a:off x="4262120" y="6177562"/>
            <a:ext cx="3484880" cy="369332"/>
          </a:xfrm>
          <a:prstGeom prst="rect">
            <a:avLst/>
          </a:prstGeom>
          <a:noFill/>
        </p:spPr>
        <p:txBody>
          <a:bodyPr wrap="square" rtlCol="0">
            <a:spAutoFit/>
          </a:bodyPr>
          <a:lstStyle/>
          <a:p>
            <a:r>
              <a:rPr lang="en-US" b="1" dirty="0">
                <a:latin typeface="Roboto Slab" pitchFamily="2" charset="0"/>
                <a:ea typeface="Roboto Slab" pitchFamily="2" charset="0"/>
              </a:rPr>
              <a:t>Stage 10 – Operationalization</a:t>
            </a:r>
          </a:p>
        </p:txBody>
      </p:sp>
    </p:spTree>
    <p:extLst>
      <p:ext uri="{BB962C8B-B14F-4D97-AF65-F5344CB8AC3E}">
        <p14:creationId xmlns:p14="http://schemas.microsoft.com/office/powerpoint/2010/main" val="275091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Matrix</a:t>
            </a:r>
          </a:p>
        </p:txBody>
      </p:sp>
      <p:sp>
        <p:nvSpPr>
          <p:cNvPr id="2" name="Rectangle 1">
            <a:extLst>
              <a:ext uri="{FF2B5EF4-FFF2-40B4-BE49-F238E27FC236}">
                <a16:creationId xmlns:a16="http://schemas.microsoft.com/office/drawing/2014/main" id="{16B71663-1E42-40FC-A745-D281298A6FAC}"/>
              </a:ext>
            </a:extLst>
          </p:cNvPr>
          <p:cNvSpPr/>
          <p:nvPr/>
        </p:nvSpPr>
        <p:spPr>
          <a:xfrm>
            <a:off x="1325880" y="1935480"/>
            <a:ext cx="5303520" cy="21031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0AD9EC-3556-44EB-A96D-779FB6C42715}"/>
              </a:ext>
            </a:extLst>
          </p:cNvPr>
          <p:cNvSpPr/>
          <p:nvPr/>
        </p:nvSpPr>
        <p:spPr>
          <a:xfrm>
            <a:off x="1325880" y="4739640"/>
            <a:ext cx="5303520" cy="21031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6DA17C-41D6-4045-AB1D-556C7DA6A880}"/>
              </a:ext>
            </a:extLst>
          </p:cNvPr>
          <p:cNvSpPr/>
          <p:nvPr/>
        </p:nvSpPr>
        <p:spPr>
          <a:xfrm>
            <a:off x="6671235" y="1935480"/>
            <a:ext cx="5303520" cy="21031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78C1DE-BC0C-48A1-AC6D-A9218B002222}"/>
              </a:ext>
            </a:extLst>
          </p:cNvPr>
          <p:cNvSpPr/>
          <p:nvPr/>
        </p:nvSpPr>
        <p:spPr>
          <a:xfrm>
            <a:off x="6671235" y="4739640"/>
            <a:ext cx="5303520" cy="2103120"/>
          </a:xfrm>
          <a:prstGeom prst="rect">
            <a:avLst/>
          </a:prstGeom>
          <a:solidFill>
            <a:srgbClr val="7030A0">
              <a:alpha val="37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668D4B-DBA6-4A72-838D-FA2D1A668CF4}"/>
              </a:ext>
            </a:extLst>
          </p:cNvPr>
          <p:cNvSpPr/>
          <p:nvPr/>
        </p:nvSpPr>
        <p:spPr>
          <a:xfrm>
            <a:off x="1325880" y="1235636"/>
            <a:ext cx="5303520" cy="66936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a:solidFill>
                  <a:schemeClr val="tx1"/>
                </a:solidFill>
                <a:latin typeface="Roboto Condensed" pitchFamily="2" charset="0"/>
                <a:ea typeface="Roboto Condensed" pitchFamily="2" charset="0"/>
              </a:rPr>
              <a:t>Strengths</a:t>
            </a:r>
          </a:p>
        </p:txBody>
      </p:sp>
      <p:sp>
        <p:nvSpPr>
          <p:cNvPr id="8" name="Rectangle 7">
            <a:extLst>
              <a:ext uri="{FF2B5EF4-FFF2-40B4-BE49-F238E27FC236}">
                <a16:creationId xmlns:a16="http://schemas.microsoft.com/office/drawing/2014/main" id="{69A72C5F-76B9-4CFC-B9D7-992E20FE30B3}"/>
              </a:ext>
            </a:extLst>
          </p:cNvPr>
          <p:cNvSpPr/>
          <p:nvPr/>
        </p:nvSpPr>
        <p:spPr>
          <a:xfrm>
            <a:off x="6671235" y="1235636"/>
            <a:ext cx="5303520" cy="66936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schemeClr val="bg1"/>
                </a:solidFill>
                <a:latin typeface="Roboto Condensed" pitchFamily="2" charset="0"/>
                <a:ea typeface="Roboto Condensed" pitchFamily="2" charset="0"/>
              </a:rPr>
              <a:t>Weaknesses</a:t>
            </a:r>
          </a:p>
        </p:txBody>
      </p:sp>
      <p:sp>
        <p:nvSpPr>
          <p:cNvPr id="9" name="Rectangle 8">
            <a:extLst>
              <a:ext uri="{FF2B5EF4-FFF2-40B4-BE49-F238E27FC236}">
                <a16:creationId xmlns:a16="http://schemas.microsoft.com/office/drawing/2014/main" id="{47D9459A-67C2-405B-AA31-67EEF1A59486}"/>
              </a:ext>
            </a:extLst>
          </p:cNvPr>
          <p:cNvSpPr/>
          <p:nvPr/>
        </p:nvSpPr>
        <p:spPr>
          <a:xfrm>
            <a:off x="1325880" y="4055036"/>
            <a:ext cx="5303520" cy="66936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solidFill>
                  <a:schemeClr val="tx1"/>
                </a:solidFill>
                <a:latin typeface="Roboto Condensed" pitchFamily="2" charset="0"/>
                <a:ea typeface="Roboto Condensed" pitchFamily="2" charset="0"/>
              </a:rPr>
              <a:t>Opportunities</a:t>
            </a:r>
          </a:p>
        </p:txBody>
      </p:sp>
      <p:sp>
        <p:nvSpPr>
          <p:cNvPr id="10" name="Rectangle 9">
            <a:extLst>
              <a:ext uri="{FF2B5EF4-FFF2-40B4-BE49-F238E27FC236}">
                <a16:creationId xmlns:a16="http://schemas.microsoft.com/office/drawing/2014/main" id="{21125C15-1430-48D9-9E94-036E964EBFBE}"/>
              </a:ext>
            </a:extLst>
          </p:cNvPr>
          <p:cNvSpPr/>
          <p:nvPr/>
        </p:nvSpPr>
        <p:spPr>
          <a:xfrm>
            <a:off x="6671235" y="4055036"/>
            <a:ext cx="5303520" cy="669364"/>
          </a:xfrm>
          <a:prstGeom prst="rect">
            <a:avLst/>
          </a:prstGeom>
          <a:gradFill>
            <a:gsLst>
              <a:gs pos="0">
                <a:srgbClr val="C198E0"/>
              </a:gs>
              <a:gs pos="50000">
                <a:srgbClr val="8238BA"/>
              </a:gs>
              <a:gs pos="100000">
                <a:srgbClr val="7030A0"/>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latin typeface="Roboto Condensed" pitchFamily="2" charset="0"/>
                <a:ea typeface="Roboto Condensed" pitchFamily="2" charset="0"/>
              </a:rPr>
              <a:t>Threats</a:t>
            </a:r>
          </a:p>
        </p:txBody>
      </p:sp>
      <p:sp>
        <p:nvSpPr>
          <p:cNvPr id="3" name="TextBox 2">
            <a:extLst>
              <a:ext uri="{FF2B5EF4-FFF2-40B4-BE49-F238E27FC236}">
                <a16:creationId xmlns:a16="http://schemas.microsoft.com/office/drawing/2014/main" id="{59E48400-E892-486A-8987-C689CB41BFAD}"/>
              </a:ext>
            </a:extLst>
          </p:cNvPr>
          <p:cNvSpPr txBox="1"/>
          <p:nvPr/>
        </p:nvSpPr>
        <p:spPr>
          <a:xfrm>
            <a:off x="1889760" y="2194560"/>
            <a:ext cx="4168140" cy="1569660"/>
          </a:xfrm>
          <a:prstGeom prst="rect">
            <a:avLst/>
          </a:prstGeom>
          <a:noFill/>
        </p:spPr>
        <p:txBody>
          <a:bodyPr wrap="square" rtlCol="0">
            <a:spAutoFit/>
          </a:bodyPr>
          <a:lstStyle/>
          <a:p>
            <a:r>
              <a:rPr lang="en-US" sz="3200" dirty="0"/>
              <a:t>1.</a:t>
            </a:r>
          </a:p>
          <a:p>
            <a:r>
              <a:rPr lang="en-US" sz="3200" dirty="0"/>
              <a:t>2.</a:t>
            </a:r>
          </a:p>
          <a:p>
            <a:r>
              <a:rPr lang="en-US" sz="3200" dirty="0"/>
              <a:t>3.</a:t>
            </a:r>
          </a:p>
        </p:txBody>
      </p:sp>
      <p:sp>
        <p:nvSpPr>
          <p:cNvPr id="12" name="TextBox 11">
            <a:extLst>
              <a:ext uri="{FF2B5EF4-FFF2-40B4-BE49-F238E27FC236}">
                <a16:creationId xmlns:a16="http://schemas.microsoft.com/office/drawing/2014/main" id="{4B155791-DF68-47C0-BFA1-C3358DF25E27}"/>
              </a:ext>
            </a:extLst>
          </p:cNvPr>
          <p:cNvSpPr txBox="1"/>
          <p:nvPr/>
        </p:nvSpPr>
        <p:spPr>
          <a:xfrm>
            <a:off x="7193280" y="2194560"/>
            <a:ext cx="4168140" cy="1569660"/>
          </a:xfrm>
          <a:prstGeom prst="rect">
            <a:avLst/>
          </a:prstGeom>
          <a:noFill/>
        </p:spPr>
        <p:txBody>
          <a:bodyPr wrap="square" rtlCol="0">
            <a:spAutoFit/>
          </a:bodyPr>
          <a:lstStyle/>
          <a:p>
            <a:r>
              <a:rPr lang="en-US" sz="3200" dirty="0"/>
              <a:t>1.</a:t>
            </a:r>
          </a:p>
          <a:p>
            <a:r>
              <a:rPr lang="en-US" sz="3200" dirty="0"/>
              <a:t>2.</a:t>
            </a:r>
          </a:p>
          <a:p>
            <a:r>
              <a:rPr lang="en-US" sz="3200" dirty="0"/>
              <a:t>3.</a:t>
            </a:r>
          </a:p>
        </p:txBody>
      </p:sp>
      <p:sp>
        <p:nvSpPr>
          <p:cNvPr id="13" name="TextBox 12">
            <a:extLst>
              <a:ext uri="{FF2B5EF4-FFF2-40B4-BE49-F238E27FC236}">
                <a16:creationId xmlns:a16="http://schemas.microsoft.com/office/drawing/2014/main" id="{53854C90-3FEB-4B6B-AB59-77EBA0CEF99E}"/>
              </a:ext>
            </a:extLst>
          </p:cNvPr>
          <p:cNvSpPr txBox="1"/>
          <p:nvPr/>
        </p:nvSpPr>
        <p:spPr>
          <a:xfrm>
            <a:off x="1889760" y="5006370"/>
            <a:ext cx="4168140" cy="1569660"/>
          </a:xfrm>
          <a:prstGeom prst="rect">
            <a:avLst/>
          </a:prstGeom>
          <a:noFill/>
        </p:spPr>
        <p:txBody>
          <a:bodyPr wrap="square" rtlCol="0">
            <a:spAutoFit/>
          </a:bodyPr>
          <a:lstStyle/>
          <a:p>
            <a:r>
              <a:rPr lang="en-US" sz="3200" dirty="0"/>
              <a:t>1.</a:t>
            </a:r>
          </a:p>
          <a:p>
            <a:r>
              <a:rPr lang="en-US" sz="3200" dirty="0"/>
              <a:t>2.</a:t>
            </a:r>
          </a:p>
          <a:p>
            <a:r>
              <a:rPr lang="en-US" sz="3200" dirty="0"/>
              <a:t>3.</a:t>
            </a:r>
          </a:p>
        </p:txBody>
      </p:sp>
      <p:sp>
        <p:nvSpPr>
          <p:cNvPr id="14" name="TextBox 13">
            <a:extLst>
              <a:ext uri="{FF2B5EF4-FFF2-40B4-BE49-F238E27FC236}">
                <a16:creationId xmlns:a16="http://schemas.microsoft.com/office/drawing/2014/main" id="{21102A2D-C0D8-4DEE-A2B8-9CF7D55CCC5D}"/>
              </a:ext>
            </a:extLst>
          </p:cNvPr>
          <p:cNvSpPr txBox="1"/>
          <p:nvPr/>
        </p:nvSpPr>
        <p:spPr>
          <a:xfrm>
            <a:off x="7193280" y="5006370"/>
            <a:ext cx="4168140" cy="1569660"/>
          </a:xfrm>
          <a:prstGeom prst="rect">
            <a:avLst/>
          </a:prstGeom>
          <a:noFill/>
        </p:spPr>
        <p:txBody>
          <a:bodyPr wrap="square" rtlCol="0">
            <a:spAutoFit/>
          </a:bodyPr>
          <a:lstStyle/>
          <a:p>
            <a:r>
              <a:rPr lang="en-US" sz="3200" dirty="0"/>
              <a:t>1.</a:t>
            </a:r>
          </a:p>
          <a:p>
            <a:r>
              <a:rPr lang="en-US" sz="3200" dirty="0"/>
              <a:t>2.</a:t>
            </a:r>
          </a:p>
          <a:p>
            <a:r>
              <a:rPr lang="en-US" sz="3200" dirty="0"/>
              <a:t>3.</a:t>
            </a:r>
          </a:p>
        </p:txBody>
      </p:sp>
      <p:sp>
        <p:nvSpPr>
          <p:cNvPr id="11" name="TextBox 10">
            <a:extLst>
              <a:ext uri="{FF2B5EF4-FFF2-40B4-BE49-F238E27FC236}">
                <a16:creationId xmlns:a16="http://schemas.microsoft.com/office/drawing/2014/main" id="{D3AE7587-0916-4B5B-9FC9-E02FBC210FC4}"/>
              </a:ext>
            </a:extLst>
          </p:cNvPr>
          <p:cNvSpPr txBox="1"/>
          <p:nvPr/>
        </p:nvSpPr>
        <p:spPr>
          <a:xfrm>
            <a:off x="1889760" y="792480"/>
            <a:ext cx="4206240" cy="400110"/>
          </a:xfrm>
          <a:prstGeom prst="rect">
            <a:avLst/>
          </a:prstGeom>
          <a:noFill/>
        </p:spPr>
        <p:txBody>
          <a:bodyPr wrap="square" rtlCol="0">
            <a:spAutoFit/>
          </a:bodyPr>
          <a:lstStyle/>
          <a:p>
            <a:pPr algn="ctr"/>
            <a:r>
              <a:rPr lang="en-US" sz="2000" b="1" spc="600" dirty="0">
                <a:latin typeface="Roboto Slab" pitchFamily="2" charset="0"/>
                <a:ea typeface="Roboto Slab" pitchFamily="2" charset="0"/>
              </a:rPr>
              <a:t>HELPFUL</a:t>
            </a:r>
          </a:p>
        </p:txBody>
      </p:sp>
      <p:sp>
        <p:nvSpPr>
          <p:cNvPr id="16" name="TextBox 15">
            <a:extLst>
              <a:ext uri="{FF2B5EF4-FFF2-40B4-BE49-F238E27FC236}">
                <a16:creationId xmlns:a16="http://schemas.microsoft.com/office/drawing/2014/main" id="{92AD3AF4-3E6A-4DE9-8EAE-FFF815C02E2A}"/>
              </a:ext>
            </a:extLst>
          </p:cNvPr>
          <p:cNvSpPr txBox="1"/>
          <p:nvPr/>
        </p:nvSpPr>
        <p:spPr>
          <a:xfrm>
            <a:off x="7155180" y="820286"/>
            <a:ext cx="4206240" cy="400110"/>
          </a:xfrm>
          <a:prstGeom prst="rect">
            <a:avLst/>
          </a:prstGeom>
          <a:noFill/>
        </p:spPr>
        <p:txBody>
          <a:bodyPr wrap="square" rtlCol="0">
            <a:spAutoFit/>
          </a:bodyPr>
          <a:lstStyle/>
          <a:p>
            <a:pPr algn="ctr"/>
            <a:r>
              <a:rPr lang="en-US" sz="2000" b="1" spc="600" dirty="0">
                <a:latin typeface="Roboto Slab" pitchFamily="2" charset="0"/>
                <a:ea typeface="Roboto Slab" pitchFamily="2" charset="0"/>
              </a:rPr>
              <a:t>HARMFUL</a:t>
            </a:r>
          </a:p>
        </p:txBody>
      </p:sp>
      <p:sp>
        <p:nvSpPr>
          <p:cNvPr id="17" name="TextBox 16">
            <a:extLst>
              <a:ext uri="{FF2B5EF4-FFF2-40B4-BE49-F238E27FC236}">
                <a16:creationId xmlns:a16="http://schemas.microsoft.com/office/drawing/2014/main" id="{DD2604B3-A40B-47F5-8708-47B6AD4C0510}"/>
              </a:ext>
            </a:extLst>
          </p:cNvPr>
          <p:cNvSpPr txBox="1"/>
          <p:nvPr/>
        </p:nvSpPr>
        <p:spPr>
          <a:xfrm rot="16200000">
            <a:off x="-440979" y="2625998"/>
            <a:ext cx="2851815" cy="400110"/>
          </a:xfrm>
          <a:prstGeom prst="rect">
            <a:avLst/>
          </a:prstGeom>
          <a:noFill/>
        </p:spPr>
        <p:txBody>
          <a:bodyPr wrap="square" rtlCol="0">
            <a:spAutoFit/>
          </a:bodyPr>
          <a:lstStyle/>
          <a:p>
            <a:pPr algn="ctr"/>
            <a:r>
              <a:rPr lang="en-US" sz="2000" b="1" spc="600" dirty="0">
                <a:latin typeface="Roboto Slab" pitchFamily="2" charset="0"/>
                <a:ea typeface="Roboto Slab" pitchFamily="2" charset="0"/>
              </a:rPr>
              <a:t>INTERNAL</a:t>
            </a:r>
          </a:p>
        </p:txBody>
      </p:sp>
      <p:sp>
        <p:nvSpPr>
          <p:cNvPr id="18" name="TextBox 17">
            <a:extLst>
              <a:ext uri="{FF2B5EF4-FFF2-40B4-BE49-F238E27FC236}">
                <a16:creationId xmlns:a16="http://schemas.microsoft.com/office/drawing/2014/main" id="{97267BAB-B2DB-4EF0-9FA7-2FF610762B59}"/>
              </a:ext>
            </a:extLst>
          </p:cNvPr>
          <p:cNvSpPr txBox="1"/>
          <p:nvPr/>
        </p:nvSpPr>
        <p:spPr>
          <a:xfrm rot="16200000">
            <a:off x="-440980" y="5257800"/>
            <a:ext cx="2851816" cy="400110"/>
          </a:xfrm>
          <a:prstGeom prst="rect">
            <a:avLst/>
          </a:prstGeom>
          <a:noFill/>
        </p:spPr>
        <p:txBody>
          <a:bodyPr wrap="square" rtlCol="0">
            <a:spAutoFit/>
          </a:bodyPr>
          <a:lstStyle/>
          <a:p>
            <a:pPr algn="ctr"/>
            <a:r>
              <a:rPr lang="en-US" sz="2000" b="1" spc="600" dirty="0">
                <a:latin typeface="Roboto Slab" pitchFamily="2" charset="0"/>
                <a:ea typeface="Roboto Slab" pitchFamily="2" charset="0"/>
              </a:rPr>
              <a:t>EXTERNAL</a:t>
            </a:r>
          </a:p>
        </p:txBody>
      </p:sp>
    </p:spTree>
    <p:extLst>
      <p:ext uri="{BB962C8B-B14F-4D97-AF65-F5344CB8AC3E}">
        <p14:creationId xmlns:p14="http://schemas.microsoft.com/office/powerpoint/2010/main" val="3176422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SWOT Goal 1 Work Group: [insert names of stakeholders in work group]</a:t>
            </a:r>
          </a:p>
        </p:txBody>
      </p:sp>
    </p:spTree>
    <p:extLst>
      <p:ext uri="{BB962C8B-B14F-4D97-AF65-F5344CB8AC3E}">
        <p14:creationId xmlns:p14="http://schemas.microsoft.com/office/powerpoint/2010/main" val="201423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Work Groups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a:bodyPr>
          <a:lstStyle/>
          <a:p>
            <a:r>
              <a:rPr lang="en-US" dirty="0"/>
              <a:t>Turn the items in the SWOT matrix into an actionable plan.</a:t>
            </a:r>
          </a:p>
          <a:p>
            <a:r>
              <a:rPr lang="en-US" dirty="0"/>
              <a:t>Work Groups will be assigned items to work on to develop a goal, objectives, and action items they will report back to the larger group of stakeholders</a:t>
            </a:r>
          </a:p>
          <a:p>
            <a:r>
              <a:rPr lang="en-US" dirty="0"/>
              <a:t>See instructions of how to complete this part of the process in the slide notes area</a:t>
            </a:r>
          </a:p>
        </p:txBody>
      </p:sp>
    </p:spTree>
    <p:extLst>
      <p:ext uri="{BB962C8B-B14F-4D97-AF65-F5344CB8AC3E}">
        <p14:creationId xmlns:p14="http://schemas.microsoft.com/office/powerpoint/2010/main" val="3692642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Work Groups</a:t>
            </a:r>
          </a:p>
        </p:txBody>
      </p:sp>
      <p:graphicFrame>
        <p:nvGraphicFramePr>
          <p:cNvPr id="15" name="Table 14">
            <a:extLst>
              <a:ext uri="{FF2B5EF4-FFF2-40B4-BE49-F238E27FC236}">
                <a16:creationId xmlns:a16="http://schemas.microsoft.com/office/drawing/2014/main" id="{EBAE274C-B9BE-4AF5-AF5D-651C8F8D2DC0}"/>
              </a:ext>
            </a:extLst>
          </p:cNvPr>
          <p:cNvGraphicFramePr>
            <a:graphicFrameLocks noGrp="1"/>
          </p:cNvGraphicFramePr>
          <p:nvPr>
            <p:extLst>
              <p:ext uri="{D42A27DB-BD31-4B8C-83A1-F6EECF244321}">
                <p14:modId xmlns:p14="http://schemas.microsoft.com/office/powerpoint/2010/main" val="3422732840"/>
              </p:ext>
            </p:extLst>
          </p:nvPr>
        </p:nvGraphicFramePr>
        <p:xfrm>
          <a:off x="441960" y="1757484"/>
          <a:ext cx="11049000" cy="4055744"/>
        </p:xfrm>
        <a:graphic>
          <a:graphicData uri="http://schemas.openxmlformats.org/drawingml/2006/table">
            <a:tbl>
              <a:tblPr firstRow="1" firstCol="1" bandRow="1">
                <a:tableStyleId>{5C22544A-7EE6-4342-B048-85BDC9FD1C3A}</a:tableStyleId>
              </a:tblPr>
              <a:tblGrid>
                <a:gridCol w="3197374">
                  <a:extLst>
                    <a:ext uri="{9D8B030D-6E8A-4147-A177-3AD203B41FA5}">
                      <a16:colId xmlns:a16="http://schemas.microsoft.com/office/drawing/2014/main" val="3026474778"/>
                    </a:ext>
                  </a:extLst>
                </a:gridCol>
                <a:gridCol w="4102586">
                  <a:extLst>
                    <a:ext uri="{9D8B030D-6E8A-4147-A177-3AD203B41FA5}">
                      <a16:colId xmlns:a16="http://schemas.microsoft.com/office/drawing/2014/main" val="1841295389"/>
                    </a:ext>
                  </a:extLst>
                </a:gridCol>
                <a:gridCol w="1874520">
                  <a:extLst>
                    <a:ext uri="{9D8B030D-6E8A-4147-A177-3AD203B41FA5}">
                      <a16:colId xmlns:a16="http://schemas.microsoft.com/office/drawing/2014/main" val="1705413162"/>
                    </a:ext>
                  </a:extLst>
                </a:gridCol>
                <a:gridCol w="1874520">
                  <a:extLst>
                    <a:ext uri="{9D8B030D-6E8A-4147-A177-3AD203B41FA5}">
                      <a16:colId xmlns:a16="http://schemas.microsoft.com/office/drawing/2014/main" val="3654370294"/>
                    </a:ext>
                  </a:extLst>
                </a:gridCol>
              </a:tblGrid>
              <a:tr h="240816">
                <a:tc>
                  <a:txBody>
                    <a:bodyPr/>
                    <a:lstStyle/>
                    <a:p>
                      <a:pPr marL="0" marR="0">
                        <a:lnSpc>
                          <a:spcPct val="107000"/>
                        </a:lnSpc>
                        <a:spcBef>
                          <a:spcPts val="0"/>
                        </a:spcBef>
                        <a:spcAft>
                          <a:spcPts val="0"/>
                        </a:spcAft>
                      </a:pPr>
                      <a:r>
                        <a:rPr lang="en-US" sz="1600" spc="100">
                          <a:effectLst/>
                        </a:rPr>
                        <a:t>Objectives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spc="100" dirty="0">
                          <a:effectLst/>
                        </a:rPr>
                        <a:t>Action Items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spc="100">
                          <a:effectLst/>
                        </a:rPr>
                        <a:t>Who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spc="100">
                          <a:effectLst/>
                        </a:rPr>
                        <a:t>Time Frame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197887908"/>
                  </a:ext>
                </a:extLst>
              </a:tr>
              <a:tr h="553535">
                <a:tc rowSpan="4">
                  <a:txBody>
                    <a:bodyPr/>
                    <a:lstStyle/>
                    <a:p>
                      <a:pPr marL="0" marR="0">
                        <a:lnSpc>
                          <a:spcPct val="107000"/>
                        </a:lnSpc>
                        <a:spcBef>
                          <a:spcPts val="0"/>
                        </a:spcBef>
                        <a:spcAft>
                          <a:spcPts val="0"/>
                        </a:spcAft>
                      </a:pPr>
                      <a:r>
                        <a:rPr lang="en-US" sz="1600" dirty="0">
                          <a:effectLst/>
                        </a:rPr>
                        <a:t>1.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dirty="0">
                          <a:effectLst/>
                        </a:rPr>
                        <a:t>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4013190088"/>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2175597761"/>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2454939721"/>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51711111"/>
                  </a:ext>
                </a:extLst>
              </a:tr>
              <a:tr h="492920">
                <a:tc rowSpan="4">
                  <a:txBody>
                    <a:bodyPr/>
                    <a:lstStyle/>
                    <a:p>
                      <a:pPr marL="0" marR="0">
                        <a:lnSpc>
                          <a:spcPct val="107000"/>
                        </a:lnSpc>
                        <a:spcBef>
                          <a:spcPts val="0"/>
                        </a:spcBef>
                        <a:spcAft>
                          <a:spcPts val="0"/>
                        </a:spcAft>
                      </a:pPr>
                      <a:r>
                        <a:rPr lang="en-US" sz="1600" dirty="0">
                          <a:effectLst/>
                        </a:rPr>
                        <a:t>2.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dirty="0">
                          <a:effectLst/>
                        </a:rPr>
                        <a:t>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836152396"/>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585145666"/>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103644254"/>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2505396676"/>
                  </a:ext>
                </a:extLst>
              </a:tr>
              <a:tr h="516279">
                <a:tc rowSpan="4">
                  <a:txBody>
                    <a:bodyPr/>
                    <a:lstStyle/>
                    <a:p>
                      <a:pPr marL="0" marR="0">
                        <a:lnSpc>
                          <a:spcPct val="107000"/>
                        </a:lnSpc>
                        <a:spcBef>
                          <a:spcPts val="0"/>
                        </a:spcBef>
                        <a:spcAft>
                          <a:spcPts val="0"/>
                        </a:spcAft>
                      </a:pPr>
                      <a:r>
                        <a:rPr lang="en-US" sz="1600" dirty="0">
                          <a:effectLst/>
                        </a:rPr>
                        <a:t>3.  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dirty="0">
                          <a:effectLst/>
                        </a:rPr>
                        <a:t>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107271941"/>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310887266"/>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3903051287"/>
                  </a:ext>
                </a:extLst>
              </a:tr>
              <a:tr h="239831">
                <a:tc vMerge="1">
                  <a:txBody>
                    <a:bodyPr/>
                    <a:lstStyle/>
                    <a:p>
                      <a:endParaRPr lang="en-US"/>
                    </a:p>
                  </a:txBody>
                  <a:tcPr/>
                </a:tc>
                <a:tc>
                  <a:txBody>
                    <a:bodyPr/>
                    <a:lstStyle/>
                    <a:p>
                      <a:pPr marL="0" marR="0">
                        <a:lnSpc>
                          <a:spcPct val="107000"/>
                        </a:lnSpc>
                        <a:spcBef>
                          <a:spcPts val="0"/>
                        </a:spcBef>
                        <a:spcAft>
                          <a:spcPts val="0"/>
                        </a:spcAft>
                      </a:pPr>
                      <a:r>
                        <a:rPr lang="en-US" sz="1600" dirty="0">
                          <a:effectLst/>
                        </a:rPr>
                        <a:t>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0" marB="0" anchor="ctr"/>
                </a:tc>
                <a:extLst>
                  <a:ext uri="{0D108BD9-81ED-4DB2-BD59-A6C34878D82A}">
                    <a16:rowId xmlns:a16="http://schemas.microsoft.com/office/drawing/2014/main" val="220441162"/>
                  </a:ext>
                </a:extLst>
              </a:tr>
            </a:tbl>
          </a:graphicData>
        </a:graphic>
      </p:graphicFrame>
      <p:sp>
        <p:nvSpPr>
          <p:cNvPr id="19" name="Rectangle 1">
            <a:extLst>
              <a:ext uri="{FF2B5EF4-FFF2-40B4-BE49-F238E27FC236}">
                <a16:creationId xmlns:a16="http://schemas.microsoft.com/office/drawing/2014/main" id="{044BCB0D-19AF-409D-9111-93EB37EE51D7}"/>
              </a:ext>
            </a:extLst>
          </p:cNvPr>
          <p:cNvSpPr>
            <a:spLocks noChangeArrowheads="1"/>
          </p:cNvSpPr>
          <p:nvPr/>
        </p:nvSpPr>
        <p:spPr bwMode="auto">
          <a:xfrm>
            <a:off x="-335281" y="855153"/>
            <a:ext cx="122756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B90825"/>
                </a:solidFill>
                <a:effectLst/>
                <a:latin typeface="Gill Sans MT" panose="020B0502020104020203" pitchFamily="34" charset="0"/>
                <a:ea typeface="Times New Roman" panose="02020603050405020304" pitchFamily="18" charset="0"/>
                <a:cs typeface="Times New Roman" panose="02020603050405020304" pitchFamily="18" charset="0"/>
              </a:rPr>
              <a:t>G</a:t>
            </a:r>
            <a:r>
              <a:rPr kumimoji="0" lang="en-US" altLang="en-US" sz="2400" b="0" i="0" u="none" strike="noStrike" cap="none" normalizeH="0" baseline="0" dirty="0" bmk="">
                <a:ln>
                  <a:noFill/>
                </a:ln>
                <a:solidFill>
                  <a:srgbClr val="B90825"/>
                </a:solidFill>
                <a:effectLst/>
                <a:latin typeface="Gill Sans MT" panose="020B0502020104020203" pitchFamily="34" charset="0"/>
                <a:ea typeface="Times New Roman" panose="02020603050405020304" pitchFamily="18" charset="0"/>
                <a:cs typeface="Times New Roman" panose="02020603050405020304" pitchFamily="18" charset="0"/>
              </a:rPr>
              <a:t>OAL #1</a:t>
            </a:r>
            <a:r>
              <a:rPr kumimoji="0" lang="en-US" altLang="en-US" sz="2400" b="0" i="0" u="none" strike="noStrike" cap="none" normalizeH="0" baseline="0" dirty="0">
                <a:ln>
                  <a:noFill/>
                </a:ln>
                <a:solidFill>
                  <a:srgbClr val="B90825"/>
                </a:solidFill>
                <a:effectLst/>
                <a:latin typeface="Gill Sans MT" panose="020B0502020104020203" pitchFamily="34" charset="0"/>
                <a:ea typeface="Calibri" panose="020F0502020204030204" pitchFamily="34" charset="0"/>
                <a:cs typeface="Times New Roman" panose="02020603050405020304" pitchFamily="18" charset="0"/>
              </a:rPr>
              <a:t>:</a:t>
            </a:r>
            <a:endParaRPr kumimoji="0" lang="en-US" altLang="en-US" sz="1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To _____________________________________________________________by _____________________.</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5621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a:xfrm>
            <a:off x="838199" y="365125"/>
            <a:ext cx="10861431" cy="1325563"/>
          </a:xfrm>
        </p:spPr>
        <p:txBody>
          <a:bodyPr/>
          <a:lstStyle/>
          <a:p>
            <a:r>
              <a:rPr lang="en-US" dirty="0"/>
              <a:t>SWOT Summary Report and Operationalization</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825625"/>
            <a:ext cx="6431280" cy="4351338"/>
          </a:xfrm>
        </p:spPr>
        <p:txBody>
          <a:bodyPr>
            <a:normAutofit/>
          </a:bodyPr>
          <a:lstStyle/>
          <a:p>
            <a:r>
              <a:rPr lang="en-US" dirty="0"/>
              <a:t>After you have completed Stages 1-8, turn the content in these slides into a report</a:t>
            </a:r>
          </a:p>
          <a:p>
            <a:r>
              <a:rPr lang="en-US" dirty="0"/>
              <a:t>Use the Goals, objectives, and action items outlined by the Work Groups to make a Strategic Plan and/or Project Management Plan</a:t>
            </a:r>
          </a:p>
        </p:txBody>
      </p:sp>
    </p:spTree>
    <p:extLst>
      <p:ext uri="{BB962C8B-B14F-4D97-AF65-F5344CB8AC3E}">
        <p14:creationId xmlns:p14="http://schemas.microsoft.com/office/powerpoint/2010/main" val="12604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p:txBody>
          <a:bodyPr/>
          <a:lstStyle/>
          <a:p>
            <a:r>
              <a:rPr lang="en-US" dirty="0"/>
              <a:t>SWOT Questions</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537854"/>
            <a:ext cx="6431280" cy="5320145"/>
          </a:xfrm>
        </p:spPr>
        <p:txBody>
          <a:bodyPr>
            <a:normAutofit/>
          </a:bodyPr>
          <a:lstStyle/>
          <a:p>
            <a:r>
              <a:rPr lang="en-US" dirty="0"/>
              <a:t>This slide covers the next 2 slides</a:t>
            </a:r>
          </a:p>
          <a:p>
            <a:r>
              <a:rPr lang="en-US" dirty="0"/>
              <a:t>The 1</a:t>
            </a:r>
            <a:r>
              <a:rPr lang="en-US" baseline="30000" dirty="0"/>
              <a:t>st</a:t>
            </a:r>
            <a:r>
              <a:rPr lang="en-US" dirty="0"/>
              <a:t> slide is a sub-title slide to let stakeholders know where you are in the process</a:t>
            </a:r>
          </a:p>
          <a:p>
            <a:r>
              <a:rPr lang="en-US" dirty="0"/>
              <a:t>The 2</a:t>
            </a:r>
            <a:r>
              <a:rPr lang="en-US" baseline="30000" dirty="0"/>
              <a:t>nd</a:t>
            </a:r>
            <a:r>
              <a:rPr lang="en-US" dirty="0"/>
              <a:t> slide lists the Brainstorming questions participants answered in the online survey</a:t>
            </a:r>
          </a:p>
          <a:p>
            <a:pPr lvl="1"/>
            <a:r>
              <a:rPr lang="en-US" dirty="0"/>
              <a:t>You can use this slide to remind them of the questions and also helps anyone who was able to complete the survey before it closed</a:t>
            </a:r>
          </a:p>
        </p:txBody>
      </p:sp>
    </p:spTree>
    <p:extLst>
      <p:ext uri="{BB962C8B-B14F-4D97-AF65-F5344CB8AC3E}">
        <p14:creationId xmlns:p14="http://schemas.microsoft.com/office/powerpoint/2010/main" val="351814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1DCA0-E0BA-42B4-9B71-E918329D2B61}"/>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3" name="Freeform: Shape 2">
            <a:extLst>
              <a:ext uri="{FF2B5EF4-FFF2-40B4-BE49-F238E27FC236}">
                <a16:creationId xmlns:a16="http://schemas.microsoft.com/office/drawing/2014/main" id="{471519B6-B5B8-4BD5-8104-C7128CD240A5}"/>
              </a:ext>
            </a:extLst>
          </p:cNvPr>
          <p:cNvSpPr/>
          <p:nvPr/>
        </p:nvSpPr>
        <p:spPr>
          <a:xfrm>
            <a:off x="951144" y="1944059"/>
            <a:ext cx="3503666" cy="336872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C000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Roboto Slab" pitchFamily="2" charset="0"/>
                <a:ea typeface="Roboto Slab" pitchFamily="2" charset="0"/>
                <a:cs typeface="+mn-cs"/>
              </a:rPr>
              <a:t>1</a:t>
            </a:r>
          </a:p>
        </p:txBody>
      </p:sp>
      <p:sp>
        <p:nvSpPr>
          <p:cNvPr id="4" name="TextBox 3">
            <a:extLst>
              <a:ext uri="{FF2B5EF4-FFF2-40B4-BE49-F238E27FC236}">
                <a16:creationId xmlns:a16="http://schemas.microsoft.com/office/drawing/2014/main" id="{84FA16FF-BE0E-4D92-AB0C-8914876E2742}"/>
              </a:ext>
            </a:extLst>
          </p:cNvPr>
          <p:cNvSpPr txBox="1"/>
          <p:nvPr/>
        </p:nvSpPr>
        <p:spPr>
          <a:xfrm>
            <a:off x="5188094" y="2966699"/>
            <a:ext cx="587730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mn-cs"/>
              </a:rPr>
              <a:t>Stage 1 – SWOT Question Development</a:t>
            </a:r>
          </a:p>
        </p:txBody>
      </p:sp>
    </p:spTree>
    <p:extLst>
      <p:ext uri="{BB962C8B-B14F-4D97-AF65-F5344CB8AC3E}">
        <p14:creationId xmlns:p14="http://schemas.microsoft.com/office/powerpoint/2010/main" val="77538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AFE57F-E392-4A7E-B77C-32DDC3A5D11E}"/>
              </a:ext>
            </a:extLst>
          </p:cNvPr>
          <p:cNvGrpSpPr/>
          <p:nvPr/>
        </p:nvGrpSpPr>
        <p:grpSpPr>
          <a:xfrm>
            <a:off x="271674" y="1187809"/>
            <a:ext cx="1805715" cy="4777753"/>
            <a:chOff x="182961" y="749468"/>
            <a:chExt cx="2621259" cy="6935608"/>
          </a:xfrm>
        </p:grpSpPr>
        <p:sp>
          <p:nvSpPr>
            <p:cNvPr id="11" name="Freeform: Shape 10">
              <a:extLst>
                <a:ext uri="{FF2B5EF4-FFF2-40B4-BE49-F238E27FC236}">
                  <a16:creationId xmlns:a16="http://schemas.microsoft.com/office/drawing/2014/main" id="{47FFB9D7-D7BA-4898-BC13-75272A0AEF01}"/>
                </a:ext>
              </a:extLst>
            </p:cNvPr>
            <p:cNvSpPr/>
            <p:nvPr/>
          </p:nvSpPr>
          <p:spPr>
            <a:xfrm>
              <a:off x="1056714" y="242468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chemeClr val="accent5"/>
                  </a:solidFill>
                  <a:latin typeface="Roboto Slab" pitchFamily="2" charset="0"/>
                  <a:ea typeface="Roboto Slab" pitchFamily="2" charset="0"/>
                </a:rPr>
                <a:t>W</a:t>
              </a:r>
              <a:endParaRPr lang="en-US" sz="3600" kern="1200" dirty="0">
                <a:solidFill>
                  <a:schemeClr val="accent5"/>
                </a:solidFill>
                <a:latin typeface="Roboto Slab" pitchFamily="2" charset="0"/>
                <a:ea typeface="Roboto Slab" pitchFamily="2" charset="0"/>
              </a:endParaRPr>
            </a:p>
          </p:txBody>
        </p:sp>
        <p:sp>
          <p:nvSpPr>
            <p:cNvPr id="13" name="Freeform: Shape 12">
              <a:extLst>
                <a:ext uri="{FF2B5EF4-FFF2-40B4-BE49-F238E27FC236}">
                  <a16:creationId xmlns:a16="http://schemas.microsoft.com/office/drawing/2014/main" id="{733C4CCB-F86E-4176-88E5-B38880F3DE33}"/>
                </a:ext>
              </a:extLst>
            </p:cNvPr>
            <p:cNvSpPr/>
            <p:nvPr/>
          </p:nvSpPr>
          <p:spPr>
            <a:xfrm>
              <a:off x="269651" y="74946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FFCC00"/>
                  </a:solidFill>
                  <a:latin typeface="Roboto Slab" pitchFamily="2" charset="0"/>
                  <a:ea typeface="Roboto Slab" pitchFamily="2" charset="0"/>
                </a:rPr>
                <a:t>S</a:t>
              </a:r>
              <a:endParaRPr lang="en-US" sz="3200" kern="1200" dirty="0">
                <a:solidFill>
                  <a:srgbClr val="FFCC00"/>
                </a:solidFill>
                <a:latin typeface="Roboto Slab" pitchFamily="2" charset="0"/>
                <a:ea typeface="Roboto Slab" pitchFamily="2" charset="0"/>
              </a:endParaRPr>
            </a:p>
          </p:txBody>
        </p:sp>
        <p:sp>
          <p:nvSpPr>
            <p:cNvPr id="14" name="Freeform: Shape 13">
              <a:extLst>
                <a:ext uri="{FF2B5EF4-FFF2-40B4-BE49-F238E27FC236}">
                  <a16:creationId xmlns:a16="http://schemas.microsoft.com/office/drawing/2014/main" id="{9EBCCE8A-B316-4484-9661-07FB1A829B8A}"/>
                </a:ext>
              </a:extLst>
            </p:cNvPr>
            <p:cNvSpPr/>
            <p:nvPr/>
          </p:nvSpPr>
          <p:spPr>
            <a:xfrm>
              <a:off x="182961" y="400776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37A76F"/>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lvl="0" indent="0" algn="ctr" defTabSz="1466850">
                <a:lnSpc>
                  <a:spcPct val="90000"/>
                </a:lnSpc>
                <a:spcBef>
                  <a:spcPct val="0"/>
                </a:spcBef>
                <a:spcAft>
                  <a:spcPct val="35000"/>
                </a:spcAft>
                <a:buNone/>
              </a:pPr>
              <a:r>
                <a:rPr lang="en-US" sz="8000" kern="1200" dirty="0">
                  <a:solidFill>
                    <a:srgbClr val="37A76F"/>
                  </a:solidFill>
                  <a:latin typeface="Roboto Slab" pitchFamily="2" charset="0"/>
                  <a:ea typeface="Roboto Slab" pitchFamily="2" charset="0"/>
                </a:rPr>
                <a:t>O</a:t>
              </a:r>
              <a:endParaRPr lang="en-US" sz="3600" kern="1200" dirty="0">
                <a:solidFill>
                  <a:srgbClr val="37A76F"/>
                </a:solidFill>
                <a:latin typeface="Roboto Slab" pitchFamily="2" charset="0"/>
                <a:ea typeface="Roboto Slab" pitchFamily="2" charset="0"/>
              </a:endParaRPr>
            </a:p>
          </p:txBody>
        </p:sp>
        <p:sp>
          <p:nvSpPr>
            <p:cNvPr id="16" name="Freeform: Shape 15">
              <a:extLst>
                <a:ext uri="{FF2B5EF4-FFF2-40B4-BE49-F238E27FC236}">
                  <a16:creationId xmlns:a16="http://schemas.microsoft.com/office/drawing/2014/main" id="{1576CC57-FE6D-41CF-B0A3-EA55D9BE86A6}"/>
                </a:ext>
              </a:extLst>
            </p:cNvPr>
            <p:cNvSpPr/>
            <p:nvPr/>
          </p:nvSpPr>
          <p:spPr>
            <a:xfrm>
              <a:off x="1056714" y="567644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7030A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en-US" sz="8000" kern="1200" dirty="0">
                  <a:solidFill>
                    <a:srgbClr val="7030A0"/>
                  </a:solidFill>
                  <a:latin typeface="Roboto Slab" pitchFamily="2" charset="0"/>
                  <a:ea typeface="Roboto Slab" pitchFamily="2" charset="0"/>
                </a:rPr>
                <a:t>T</a:t>
              </a:r>
              <a:endParaRPr lang="en-US" sz="4000" kern="1200" dirty="0">
                <a:solidFill>
                  <a:srgbClr val="7030A0"/>
                </a:solidFill>
                <a:latin typeface="Roboto Slab" pitchFamily="2" charset="0"/>
                <a:ea typeface="Roboto Slab" pitchFamily="2" charset="0"/>
              </a:endParaRPr>
            </a:p>
          </p:txBody>
        </p:sp>
      </p:grpSp>
      <p:sp>
        <p:nvSpPr>
          <p:cNvPr id="23" name="Rectangle 22">
            <a:extLst>
              <a:ext uri="{FF2B5EF4-FFF2-40B4-BE49-F238E27FC236}">
                <a16:creationId xmlns:a16="http://schemas.microsoft.com/office/drawing/2014/main" id="{62B70206-30AC-4D06-9964-D47E3A41BEDB}"/>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Roboto Slab" pitchFamily="2" charset="0"/>
                <a:ea typeface="Roboto Slab" pitchFamily="2" charset="0"/>
              </a:rPr>
              <a:t>SWOT Brainstorming Question</a:t>
            </a:r>
          </a:p>
        </p:txBody>
      </p:sp>
      <p:sp>
        <p:nvSpPr>
          <p:cNvPr id="25" name="TextBox 24">
            <a:extLst>
              <a:ext uri="{FF2B5EF4-FFF2-40B4-BE49-F238E27FC236}">
                <a16:creationId xmlns:a16="http://schemas.microsoft.com/office/drawing/2014/main" id="{355039CE-159E-4714-8DDC-46CDF7B44535}"/>
              </a:ext>
            </a:extLst>
          </p:cNvPr>
          <p:cNvSpPr txBox="1"/>
          <p:nvPr/>
        </p:nvSpPr>
        <p:spPr>
          <a:xfrm>
            <a:off x="1656380" y="1558096"/>
            <a:ext cx="10364824" cy="523220"/>
          </a:xfrm>
          <a:prstGeom prst="rect">
            <a:avLst/>
          </a:prstGeom>
          <a:noFill/>
        </p:spPr>
        <p:txBody>
          <a:bodyPr wrap="square" rtlCol="0">
            <a:spAutoFit/>
          </a:bodyPr>
          <a:lstStyle/>
          <a:p>
            <a:r>
              <a:rPr lang="en-US" sz="2800" b="1" dirty="0">
                <a:latin typeface="Roboto Slab" pitchFamily="2" charset="0"/>
                <a:ea typeface="Roboto Slab" pitchFamily="2" charset="0"/>
              </a:rPr>
              <a:t>What are some of the STRENGTHS of __________________?</a:t>
            </a:r>
          </a:p>
        </p:txBody>
      </p:sp>
      <p:sp>
        <p:nvSpPr>
          <p:cNvPr id="32" name="TextBox 31">
            <a:extLst>
              <a:ext uri="{FF2B5EF4-FFF2-40B4-BE49-F238E27FC236}">
                <a16:creationId xmlns:a16="http://schemas.microsoft.com/office/drawing/2014/main" id="{F55C2E68-F301-4AA8-9386-068C3734806E}"/>
              </a:ext>
            </a:extLst>
          </p:cNvPr>
          <p:cNvSpPr txBox="1"/>
          <p:nvPr/>
        </p:nvSpPr>
        <p:spPr>
          <a:xfrm>
            <a:off x="2077389" y="2772056"/>
            <a:ext cx="10693010" cy="523220"/>
          </a:xfrm>
          <a:prstGeom prst="rect">
            <a:avLst/>
          </a:prstGeom>
          <a:noFill/>
        </p:spPr>
        <p:txBody>
          <a:bodyPr wrap="square" rtlCol="0">
            <a:spAutoFit/>
          </a:bodyPr>
          <a:lstStyle/>
          <a:p>
            <a:r>
              <a:rPr lang="en-US" sz="2800" b="1" dirty="0">
                <a:latin typeface="Roboto Slab" pitchFamily="2" charset="0"/>
                <a:ea typeface="Roboto Slab" pitchFamily="2" charset="0"/>
              </a:rPr>
              <a:t>What are some of the WEAKNESSES of ________________?</a:t>
            </a:r>
          </a:p>
        </p:txBody>
      </p:sp>
      <p:sp>
        <p:nvSpPr>
          <p:cNvPr id="33" name="TextBox 32">
            <a:extLst>
              <a:ext uri="{FF2B5EF4-FFF2-40B4-BE49-F238E27FC236}">
                <a16:creationId xmlns:a16="http://schemas.microsoft.com/office/drawing/2014/main" id="{EEC591D3-4A1D-4676-81FF-2736C2D192CA}"/>
              </a:ext>
            </a:extLst>
          </p:cNvPr>
          <p:cNvSpPr txBox="1"/>
          <p:nvPr/>
        </p:nvSpPr>
        <p:spPr>
          <a:xfrm>
            <a:off x="1461560" y="3816286"/>
            <a:ext cx="11168799" cy="523220"/>
          </a:xfrm>
          <a:prstGeom prst="rect">
            <a:avLst/>
          </a:prstGeom>
          <a:noFill/>
        </p:spPr>
        <p:txBody>
          <a:bodyPr wrap="square" rtlCol="0">
            <a:spAutoFit/>
          </a:bodyPr>
          <a:lstStyle/>
          <a:p>
            <a:r>
              <a:rPr lang="en-US" sz="2800" b="1" dirty="0">
                <a:latin typeface="Roboto Slab" pitchFamily="2" charset="0"/>
                <a:ea typeface="Roboto Slab" pitchFamily="2" charset="0"/>
              </a:rPr>
              <a:t>What are some of the OPPORTUNITIES of __________________?</a:t>
            </a:r>
          </a:p>
        </p:txBody>
      </p:sp>
      <p:sp>
        <p:nvSpPr>
          <p:cNvPr id="34" name="TextBox 33">
            <a:extLst>
              <a:ext uri="{FF2B5EF4-FFF2-40B4-BE49-F238E27FC236}">
                <a16:creationId xmlns:a16="http://schemas.microsoft.com/office/drawing/2014/main" id="{C11BE7F9-BA8F-493A-9D8D-E0B9EC77904A}"/>
              </a:ext>
            </a:extLst>
          </p:cNvPr>
          <p:cNvSpPr txBox="1"/>
          <p:nvPr/>
        </p:nvSpPr>
        <p:spPr>
          <a:xfrm>
            <a:off x="2070716" y="5033376"/>
            <a:ext cx="9950488" cy="523220"/>
          </a:xfrm>
          <a:prstGeom prst="rect">
            <a:avLst/>
          </a:prstGeom>
          <a:noFill/>
        </p:spPr>
        <p:txBody>
          <a:bodyPr wrap="square" rtlCol="0">
            <a:spAutoFit/>
          </a:bodyPr>
          <a:lstStyle/>
          <a:p>
            <a:r>
              <a:rPr lang="en-US" sz="2800" b="1" dirty="0">
                <a:latin typeface="Roboto Slab" pitchFamily="2" charset="0"/>
                <a:ea typeface="Roboto Slab" pitchFamily="2" charset="0"/>
              </a:rPr>
              <a:t>What are some of the THREATS of __________________?</a:t>
            </a:r>
          </a:p>
        </p:txBody>
      </p:sp>
    </p:spTree>
    <p:extLst>
      <p:ext uri="{BB962C8B-B14F-4D97-AF65-F5344CB8AC3E}">
        <p14:creationId xmlns:p14="http://schemas.microsoft.com/office/powerpoint/2010/main" val="79038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810E-666C-4666-A072-20F7CE06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8339"/>
            <a:ext cx="4724400" cy="3565585"/>
          </a:xfrm>
          <a:prstGeom prst="rect">
            <a:avLst/>
          </a:prstGeom>
        </p:spPr>
      </p:pic>
      <p:sp>
        <p:nvSpPr>
          <p:cNvPr id="4" name="Title 3">
            <a:extLst>
              <a:ext uri="{FF2B5EF4-FFF2-40B4-BE49-F238E27FC236}">
                <a16:creationId xmlns:a16="http://schemas.microsoft.com/office/drawing/2014/main" id="{20B30CD7-852B-4BED-9CF4-A6AFD6399294}"/>
              </a:ext>
            </a:extLst>
          </p:cNvPr>
          <p:cNvSpPr>
            <a:spLocks noGrp="1"/>
          </p:cNvSpPr>
          <p:nvPr>
            <p:ph type="title"/>
          </p:nvPr>
        </p:nvSpPr>
        <p:spPr/>
        <p:txBody>
          <a:bodyPr/>
          <a:lstStyle/>
          <a:p>
            <a:r>
              <a:rPr lang="en-US" dirty="0"/>
              <a:t>SWOT Strengths Live Remote Meeting</a:t>
            </a:r>
          </a:p>
        </p:txBody>
      </p:sp>
      <p:sp>
        <p:nvSpPr>
          <p:cNvPr id="5" name="Content Placeholder 4">
            <a:extLst>
              <a:ext uri="{FF2B5EF4-FFF2-40B4-BE49-F238E27FC236}">
                <a16:creationId xmlns:a16="http://schemas.microsoft.com/office/drawing/2014/main" id="{07D550E3-6EC3-466F-B3F2-DC64A0E121EE}"/>
              </a:ext>
            </a:extLst>
          </p:cNvPr>
          <p:cNvSpPr>
            <a:spLocks noGrp="1"/>
          </p:cNvSpPr>
          <p:nvPr>
            <p:ph idx="1"/>
          </p:nvPr>
        </p:nvSpPr>
        <p:spPr>
          <a:xfrm>
            <a:off x="838200" y="1319646"/>
            <a:ext cx="6431280" cy="5538354"/>
          </a:xfrm>
        </p:spPr>
        <p:txBody>
          <a:bodyPr>
            <a:normAutofit fontScale="92500" lnSpcReduction="20000"/>
          </a:bodyPr>
          <a:lstStyle/>
          <a:p>
            <a:r>
              <a:rPr lang="en-US" dirty="0"/>
              <a:t>This slide covers the next 4 slides</a:t>
            </a:r>
          </a:p>
          <a:p>
            <a:r>
              <a:rPr lang="en-US" dirty="0"/>
              <a:t>The 1st slide is a sub-title slide to let stakeholders know where you are in the process</a:t>
            </a:r>
          </a:p>
          <a:p>
            <a:r>
              <a:rPr lang="en-US" dirty="0"/>
              <a:t>The 2</a:t>
            </a:r>
            <a:r>
              <a:rPr lang="en-US" baseline="30000" dirty="0"/>
              <a:t>nd</a:t>
            </a:r>
            <a:r>
              <a:rPr lang="en-US" dirty="0"/>
              <a:t> slide states the goal for the live remote meeting </a:t>
            </a:r>
          </a:p>
          <a:p>
            <a:r>
              <a:rPr lang="en-US" dirty="0"/>
              <a:t>The 3</a:t>
            </a:r>
            <a:r>
              <a:rPr lang="en-US" baseline="30000" dirty="0"/>
              <a:t>rd</a:t>
            </a:r>
            <a:r>
              <a:rPr lang="en-US" dirty="0"/>
              <a:t> slide is to remind participants in the live remote meeting of the types of brainstorming ideas they should think about when they review all of the ideas that had been generated in the brainstorming survey</a:t>
            </a:r>
          </a:p>
          <a:p>
            <a:r>
              <a:rPr lang="en-US" dirty="0"/>
              <a:t>The 4</a:t>
            </a:r>
            <a:r>
              <a:rPr lang="en-US" baseline="30000" dirty="0"/>
              <a:t>th</a:t>
            </a:r>
            <a:r>
              <a:rPr lang="en-US" dirty="0"/>
              <a:t> slide will contain all of the ideas generated during the brainstorming survey. Each “card” represents a unique idea. The orange “cards” are intended to be used for the group titles/headers</a:t>
            </a:r>
          </a:p>
        </p:txBody>
      </p:sp>
    </p:spTree>
    <p:extLst>
      <p:ext uri="{BB962C8B-B14F-4D97-AF65-F5344CB8AC3E}">
        <p14:creationId xmlns:p14="http://schemas.microsoft.com/office/powerpoint/2010/main" val="283571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1DCA0-E0BA-42B4-9B71-E918329D2B61}"/>
              </a:ext>
            </a:extLst>
          </p:cNvPr>
          <p:cNvSpPr/>
          <p:nvPr/>
        </p:nvSpPr>
        <p:spPr>
          <a:xfrm>
            <a:off x="0" y="-53788"/>
            <a:ext cx="12275671" cy="669364"/>
          </a:xfrm>
          <a:prstGeom prst="rect">
            <a:avLst/>
          </a:prstGeom>
          <a:solidFill>
            <a:schemeClr val="bg2">
              <a:lumMod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mn-cs"/>
              </a:rPr>
              <a:t>Conducting a SWOT Analysis</a:t>
            </a:r>
          </a:p>
        </p:txBody>
      </p:sp>
      <p:sp>
        <p:nvSpPr>
          <p:cNvPr id="4" name="TextBox 3">
            <a:extLst>
              <a:ext uri="{FF2B5EF4-FFF2-40B4-BE49-F238E27FC236}">
                <a16:creationId xmlns:a16="http://schemas.microsoft.com/office/drawing/2014/main" id="{84FA16FF-BE0E-4D92-AB0C-8914876E2742}"/>
              </a:ext>
            </a:extLst>
          </p:cNvPr>
          <p:cNvSpPr txBox="1"/>
          <p:nvPr/>
        </p:nvSpPr>
        <p:spPr>
          <a:xfrm>
            <a:off x="5198485" y="2459504"/>
            <a:ext cx="5877303" cy="1938992"/>
          </a:xfrm>
          <a:prstGeom prst="rect">
            <a:avLst/>
          </a:prstGeom>
          <a:noFill/>
        </p:spPr>
        <p:txBody>
          <a:bodyPr wrap="square" rtlCol="0">
            <a:spAutoFit/>
          </a:bodyPr>
          <a:lstStyle/>
          <a:p>
            <a:pPr lvl="0">
              <a:defRPr/>
            </a:pPr>
            <a:r>
              <a:rPr lang="en-US" sz="4000" b="1" dirty="0">
                <a:solidFill>
                  <a:prstClr val="black"/>
                </a:solidFill>
                <a:latin typeface="Roboto Slab" pitchFamily="2" charset="0"/>
                <a:ea typeface="Roboto Slab" pitchFamily="2" charset="0"/>
              </a:rPr>
              <a:t>Stages 3-6 – Four Facilitated Live Remote Meetings</a:t>
            </a:r>
            <a:endParaRPr kumimoji="0" lang="en-US" sz="40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mn-cs"/>
            </a:endParaRPr>
          </a:p>
        </p:txBody>
      </p:sp>
      <p:grpSp>
        <p:nvGrpSpPr>
          <p:cNvPr id="5" name="Group 4">
            <a:extLst>
              <a:ext uri="{FF2B5EF4-FFF2-40B4-BE49-F238E27FC236}">
                <a16:creationId xmlns:a16="http://schemas.microsoft.com/office/drawing/2014/main" id="{92DAFB65-DA00-44C9-9332-8561E489C4ED}"/>
              </a:ext>
            </a:extLst>
          </p:cNvPr>
          <p:cNvGrpSpPr/>
          <p:nvPr/>
        </p:nvGrpSpPr>
        <p:grpSpPr>
          <a:xfrm>
            <a:off x="1001380" y="1679944"/>
            <a:ext cx="3851049" cy="3692529"/>
            <a:chOff x="2663347" y="1925384"/>
            <a:chExt cx="1578412" cy="1513440"/>
          </a:xfrm>
        </p:grpSpPr>
        <p:sp>
          <p:nvSpPr>
            <p:cNvPr id="6" name="Freeform: Shape 5">
              <a:extLst>
                <a:ext uri="{FF2B5EF4-FFF2-40B4-BE49-F238E27FC236}">
                  <a16:creationId xmlns:a16="http://schemas.microsoft.com/office/drawing/2014/main" id="{A07E32C6-CF28-4B5E-AB62-E687D0BF1C8F}"/>
                </a:ext>
              </a:extLst>
            </p:cNvPr>
            <p:cNvSpPr/>
            <p:nvPr/>
          </p:nvSpPr>
          <p:spPr>
            <a:xfrm>
              <a:off x="2663347" y="1925384"/>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7200" b="0" i="0" u="none" strike="noStrike" kern="1200" cap="none" spc="0" normalizeH="0" baseline="0" noProof="0" dirty="0">
                  <a:ln>
                    <a:noFill/>
                  </a:ln>
                  <a:solidFill>
                    <a:srgbClr val="FFCC00"/>
                  </a:solidFill>
                  <a:effectLst/>
                  <a:uLnTx/>
                  <a:uFillTx/>
                  <a:latin typeface="Roboto Slab" pitchFamily="2" charset="0"/>
                  <a:ea typeface="Roboto Slab" pitchFamily="2" charset="0"/>
                  <a:cs typeface="+mn-cs"/>
                </a:rPr>
                <a:t>3</a:t>
              </a:r>
            </a:p>
          </p:txBody>
        </p:sp>
        <p:sp>
          <p:nvSpPr>
            <p:cNvPr id="7" name="Freeform: Shape 6">
              <a:extLst>
                <a:ext uri="{FF2B5EF4-FFF2-40B4-BE49-F238E27FC236}">
                  <a16:creationId xmlns:a16="http://schemas.microsoft.com/office/drawing/2014/main" id="{F444017E-7953-4E74-8F77-222C40396C5D}"/>
                </a:ext>
              </a:extLst>
            </p:cNvPr>
            <p:cNvSpPr/>
            <p:nvPr/>
          </p:nvSpPr>
          <p:spPr>
            <a:xfrm>
              <a:off x="3501950" y="1925384"/>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7200" b="0" i="0" u="none" strike="noStrike" kern="1200" cap="none" spc="0" normalizeH="0" baseline="0" noProof="0" dirty="0">
                  <a:ln>
                    <a:noFill/>
                  </a:ln>
                  <a:solidFill>
                    <a:srgbClr val="FFCC00"/>
                  </a:solidFill>
                  <a:effectLst/>
                  <a:uLnTx/>
                  <a:uFillTx/>
                  <a:latin typeface="Roboto Slab" pitchFamily="2" charset="0"/>
                  <a:ea typeface="Roboto Slab" pitchFamily="2" charset="0"/>
                  <a:cs typeface="+mn-cs"/>
                </a:rPr>
                <a:t>4</a:t>
              </a:r>
            </a:p>
          </p:txBody>
        </p:sp>
        <p:sp>
          <p:nvSpPr>
            <p:cNvPr id="8" name="Freeform: Shape 7">
              <a:extLst>
                <a:ext uri="{FF2B5EF4-FFF2-40B4-BE49-F238E27FC236}">
                  <a16:creationId xmlns:a16="http://schemas.microsoft.com/office/drawing/2014/main" id="{33A30BA8-3DEC-440B-835C-CD0E836A6FDA}"/>
                </a:ext>
              </a:extLst>
            </p:cNvPr>
            <p:cNvSpPr/>
            <p:nvPr/>
          </p:nvSpPr>
          <p:spPr>
            <a:xfrm>
              <a:off x="2663347" y="2727509"/>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7200" b="0" i="0" u="none" strike="noStrike" kern="1200" cap="none" spc="0" normalizeH="0" baseline="0" noProof="0" dirty="0">
                  <a:ln>
                    <a:noFill/>
                  </a:ln>
                  <a:solidFill>
                    <a:srgbClr val="FFCC00"/>
                  </a:solidFill>
                  <a:effectLst/>
                  <a:uLnTx/>
                  <a:uFillTx/>
                  <a:latin typeface="Roboto Slab" pitchFamily="2" charset="0"/>
                  <a:ea typeface="Roboto Slab" pitchFamily="2" charset="0"/>
                  <a:cs typeface="+mn-cs"/>
                </a:rPr>
                <a:t>5</a:t>
              </a:r>
            </a:p>
          </p:txBody>
        </p:sp>
        <p:sp>
          <p:nvSpPr>
            <p:cNvPr id="9" name="Freeform: Shape 8">
              <a:extLst>
                <a:ext uri="{FF2B5EF4-FFF2-40B4-BE49-F238E27FC236}">
                  <a16:creationId xmlns:a16="http://schemas.microsoft.com/office/drawing/2014/main" id="{15FC08F7-B17D-475A-84A0-2E5F81356B6C}"/>
                </a:ext>
              </a:extLst>
            </p:cNvPr>
            <p:cNvSpPr/>
            <p:nvPr/>
          </p:nvSpPr>
          <p:spPr>
            <a:xfrm>
              <a:off x="3501950" y="2721612"/>
              <a:ext cx="739809" cy="71131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76200">
              <a:solidFill>
                <a:srgbClr val="FFCC00"/>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7200" b="0" i="0" u="none" strike="noStrike" kern="1200" cap="none" spc="0" normalizeH="0" baseline="0" noProof="0" dirty="0">
                  <a:ln>
                    <a:noFill/>
                  </a:ln>
                  <a:solidFill>
                    <a:srgbClr val="FFCC00"/>
                  </a:solidFill>
                  <a:effectLst/>
                  <a:uLnTx/>
                  <a:uFillTx/>
                  <a:latin typeface="Roboto Slab" pitchFamily="2" charset="0"/>
                  <a:ea typeface="Roboto Slab" pitchFamily="2" charset="0"/>
                  <a:cs typeface="+mn-cs"/>
                </a:rPr>
                <a:t>6</a:t>
              </a:r>
            </a:p>
          </p:txBody>
        </p:sp>
      </p:grpSp>
    </p:spTree>
    <p:extLst>
      <p:ext uri="{BB962C8B-B14F-4D97-AF65-F5344CB8AC3E}">
        <p14:creationId xmlns:p14="http://schemas.microsoft.com/office/powerpoint/2010/main" val="223387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5876</Words>
  <Application>Microsoft Office PowerPoint</Application>
  <PresentationFormat>Widescreen</PresentationFormat>
  <Paragraphs>665</Paragraphs>
  <Slides>44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Century</vt:lpstr>
      <vt:lpstr>Gill Sans MT</vt:lpstr>
      <vt:lpstr>Roboto Condensed</vt:lpstr>
      <vt:lpstr>Roboto Slab</vt:lpstr>
      <vt:lpstr>Times New Roman</vt:lpstr>
      <vt:lpstr>Office Theme</vt:lpstr>
      <vt:lpstr>Template Instructions</vt:lpstr>
      <vt:lpstr>PowerPoint Presentation</vt:lpstr>
      <vt:lpstr>Remote SWOT Analysis Process Stages</vt:lpstr>
      <vt:lpstr>PowerPoint Presentation</vt:lpstr>
      <vt:lpstr>SWOT Questions</vt:lpstr>
      <vt:lpstr>PowerPoint Presentation</vt:lpstr>
      <vt:lpstr>PowerPoint Presentation</vt:lpstr>
      <vt:lpstr>SWOT Strengths Live Remote Meeting</vt:lpstr>
      <vt:lpstr>PowerPoint Presentation</vt:lpstr>
      <vt:lpstr>PowerPoint Presentation</vt:lpstr>
      <vt:lpstr>PowerPoint Presentation</vt:lpstr>
      <vt:lpstr>PowerPoint Presentation</vt:lpstr>
      <vt:lpstr>SWOT Weaknesses Live Remote Meeting</vt:lpstr>
      <vt:lpstr>PowerPoint Presentation</vt:lpstr>
      <vt:lpstr>PowerPoint Presentation</vt:lpstr>
      <vt:lpstr>PowerPoint Presentation</vt:lpstr>
      <vt:lpstr>SWOT Opportunities Live Remote Meeting</vt:lpstr>
      <vt:lpstr>PowerPoint Presentation</vt:lpstr>
      <vt:lpstr>PowerPoint Presentation</vt:lpstr>
      <vt:lpstr>PowerPoint Presentation</vt:lpstr>
      <vt:lpstr>SWOT Threats Live Remote Meeting</vt:lpstr>
      <vt:lpstr>PowerPoint Presentation</vt:lpstr>
      <vt:lpstr>PowerPoint Presentation</vt:lpstr>
      <vt:lpstr>PowerPoint Presentation</vt:lpstr>
      <vt:lpstr>SWOT Live Remote Meeting – Combining Groups</vt:lpstr>
      <vt:lpstr>PowerPoint Presentation</vt:lpstr>
      <vt:lpstr>PowerPoint Presentation</vt:lpstr>
      <vt:lpstr>SWOT Ranking Grouped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Matrix of Rankings</vt:lpstr>
      <vt:lpstr>PowerPoint Presentation</vt:lpstr>
      <vt:lpstr>PowerPoint Presentation</vt:lpstr>
      <vt:lpstr>PowerPoint Presentation</vt:lpstr>
      <vt:lpstr>SWOT Work Groups</vt:lpstr>
      <vt:lpstr>PowerPoint Presentation</vt:lpstr>
      <vt:lpstr>SWOT Summary Report and Operationalization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Rimmer</dc:creator>
  <cp:lastModifiedBy>Andrea Genovesi</cp:lastModifiedBy>
  <cp:revision>138</cp:revision>
  <dcterms:created xsi:type="dcterms:W3CDTF">2018-03-07T22:33:23Z</dcterms:created>
  <dcterms:modified xsi:type="dcterms:W3CDTF">2020-08-20T16:49:39Z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01715139-46D1-4A1E-8D16-B86274C09129</vt:lpwstr>
  </property>
  <property fmtid="{D5CDD505-2E9C-101B-9397-08002B2CF9AE}" pid="3" name="ArticulatePath">
    <vt:lpwstr>Presentation1</vt:lpwstr>
  </property>
</Properties>
</file>